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21"/>
  </p:notesMasterIdLst>
  <p:sldIdLst>
    <p:sldId id="514" r:id="rId2"/>
    <p:sldId id="515" r:id="rId3"/>
    <p:sldId id="528" r:id="rId4"/>
    <p:sldId id="529" r:id="rId5"/>
    <p:sldId id="517" r:id="rId6"/>
    <p:sldId id="518" r:id="rId7"/>
    <p:sldId id="516" r:id="rId8"/>
    <p:sldId id="519" r:id="rId9"/>
    <p:sldId id="520" r:id="rId10"/>
    <p:sldId id="521" r:id="rId11"/>
    <p:sldId id="525" r:id="rId12"/>
    <p:sldId id="526" r:id="rId13"/>
    <p:sldId id="499" r:id="rId14"/>
    <p:sldId id="503" r:id="rId15"/>
    <p:sldId id="507" r:id="rId16"/>
    <p:sldId id="530" r:id="rId17"/>
    <p:sldId id="527" r:id="rId18"/>
    <p:sldId id="532" r:id="rId19"/>
    <p:sldId id="531" r:id="rId20"/>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99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63" autoAdjust="0"/>
    <p:restoredTop sz="95669" autoAdjust="0"/>
  </p:normalViewPr>
  <p:slideViewPr>
    <p:cSldViewPr snapToGrid="0" snapToObjects="1">
      <p:cViewPr varScale="1">
        <p:scale>
          <a:sx n="92" d="100"/>
          <a:sy n="92" d="100"/>
        </p:scale>
        <p:origin x="33" y="336"/>
      </p:cViewPr>
      <p:guideLst>
        <p:guide orient="horz" pos="663"/>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1ACD8-AF4E-43E0-9C66-94330D2E4A6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l-GR"/>
        </a:p>
      </dgm:t>
    </dgm:pt>
    <dgm:pt modelId="{9C9C063B-C9ED-4F24-A30F-7A057AB86236}">
      <dgm:prSet/>
      <dgm:spPr/>
      <dgm:t>
        <a:bodyPr/>
        <a:lstStyle/>
        <a:p>
          <a:r>
            <a:rPr lang="en-US" dirty="0"/>
            <a:t>Increased Personnel Redundancy</a:t>
          </a:r>
          <a:endParaRPr lang="el-GR" dirty="0"/>
        </a:p>
      </dgm:t>
    </dgm:pt>
    <dgm:pt modelId="{19CFC757-B850-4B99-AE24-E16BAFD4D704}" type="parTrans" cxnId="{1B709BB7-6693-4174-A599-050688308553}">
      <dgm:prSet/>
      <dgm:spPr/>
      <dgm:t>
        <a:bodyPr/>
        <a:lstStyle/>
        <a:p>
          <a:endParaRPr lang="el-GR"/>
        </a:p>
      </dgm:t>
    </dgm:pt>
    <dgm:pt modelId="{4258E69D-C908-4D89-A61E-0DCDD97BE251}" type="sibTrans" cxnId="{1B709BB7-6693-4174-A599-050688308553}">
      <dgm:prSet/>
      <dgm:spPr/>
      <dgm:t>
        <a:bodyPr/>
        <a:lstStyle/>
        <a:p>
          <a:endParaRPr lang="el-GR"/>
        </a:p>
      </dgm:t>
    </dgm:pt>
    <dgm:pt modelId="{FD5A02F1-B5A9-4544-920E-0DA55F485CBD}">
      <dgm:prSet/>
      <dgm:spPr/>
      <dgm:t>
        <a:bodyPr/>
        <a:lstStyle/>
        <a:p>
          <a:r>
            <a:rPr lang="en-US" dirty="0"/>
            <a:t>Introduction of Stress Tests</a:t>
          </a:r>
          <a:endParaRPr lang="el-GR" dirty="0"/>
        </a:p>
      </dgm:t>
    </dgm:pt>
    <dgm:pt modelId="{7D4E8A96-2F05-4939-872D-FE985EA5DCFA}" type="parTrans" cxnId="{7525AC56-2E1B-4FEC-B89F-065FD861812A}">
      <dgm:prSet/>
      <dgm:spPr/>
      <dgm:t>
        <a:bodyPr/>
        <a:lstStyle/>
        <a:p>
          <a:endParaRPr lang="el-GR"/>
        </a:p>
      </dgm:t>
    </dgm:pt>
    <dgm:pt modelId="{B5963331-457C-421D-B652-C1F99DFD09A2}" type="sibTrans" cxnId="{7525AC56-2E1B-4FEC-B89F-065FD861812A}">
      <dgm:prSet/>
      <dgm:spPr/>
      <dgm:t>
        <a:bodyPr/>
        <a:lstStyle/>
        <a:p>
          <a:endParaRPr lang="el-GR"/>
        </a:p>
      </dgm:t>
    </dgm:pt>
    <dgm:pt modelId="{B74B8DC7-56C6-4C84-BA3A-7DAD0D99A7F7}">
      <dgm:prSet/>
      <dgm:spPr/>
      <dgm:t>
        <a:bodyPr/>
        <a:lstStyle/>
        <a:p>
          <a:r>
            <a:rPr lang="en-US" dirty="0"/>
            <a:t>Moving Away from Uninformative Safety, Financial and Performance Indicators</a:t>
          </a:r>
          <a:endParaRPr lang="el-GR" dirty="0"/>
        </a:p>
      </dgm:t>
    </dgm:pt>
    <dgm:pt modelId="{36CB91DF-B39D-4ABA-B6B4-4186E5E26061}" type="parTrans" cxnId="{DF36A276-198B-4FB4-9D10-EB1A0C81A72E}">
      <dgm:prSet/>
      <dgm:spPr/>
      <dgm:t>
        <a:bodyPr/>
        <a:lstStyle/>
        <a:p>
          <a:endParaRPr lang="el-GR"/>
        </a:p>
      </dgm:t>
    </dgm:pt>
    <dgm:pt modelId="{EF6C8E4F-B057-46E9-BC4F-A14390FEA5E0}" type="sibTrans" cxnId="{DF36A276-198B-4FB4-9D10-EB1A0C81A72E}">
      <dgm:prSet/>
      <dgm:spPr/>
      <dgm:t>
        <a:bodyPr/>
        <a:lstStyle/>
        <a:p>
          <a:endParaRPr lang="el-GR"/>
        </a:p>
      </dgm:t>
    </dgm:pt>
    <dgm:pt modelId="{3081E38F-B2E9-4EFD-895B-EA6B0617AC63}">
      <dgm:prSet/>
      <dgm:spPr/>
      <dgm:t>
        <a:bodyPr/>
        <a:lstStyle/>
        <a:p>
          <a:r>
            <a:rPr lang="en-US" dirty="0"/>
            <a:t>Restructuring of the ATFCM system</a:t>
          </a:r>
          <a:endParaRPr lang="el-GR" dirty="0"/>
        </a:p>
      </dgm:t>
    </dgm:pt>
    <dgm:pt modelId="{B7E5941C-BC00-4C1B-8E68-FD9C38FDD636}" type="parTrans" cxnId="{34B331C8-CB73-466C-AB21-D94FB4E67FDC}">
      <dgm:prSet/>
      <dgm:spPr/>
      <dgm:t>
        <a:bodyPr/>
        <a:lstStyle/>
        <a:p>
          <a:endParaRPr lang="el-GR"/>
        </a:p>
      </dgm:t>
    </dgm:pt>
    <dgm:pt modelId="{59D3BA60-7D70-4C08-AD4A-17B2865400C3}" type="sibTrans" cxnId="{34B331C8-CB73-466C-AB21-D94FB4E67FDC}">
      <dgm:prSet/>
      <dgm:spPr/>
      <dgm:t>
        <a:bodyPr/>
        <a:lstStyle/>
        <a:p>
          <a:endParaRPr lang="el-GR"/>
        </a:p>
      </dgm:t>
    </dgm:pt>
    <dgm:pt modelId="{3FBF3438-FA7C-42BC-A654-C810B7E8DDEC}">
      <dgm:prSet/>
      <dgm:spPr/>
      <dgm:t>
        <a:bodyPr/>
        <a:lstStyle/>
        <a:p>
          <a:r>
            <a:rPr lang="en-US" dirty="0"/>
            <a:t>Cultivating Adaptive Diversity</a:t>
          </a:r>
          <a:endParaRPr lang="el-GR" dirty="0"/>
        </a:p>
      </dgm:t>
    </dgm:pt>
    <dgm:pt modelId="{C75C9BA9-4892-468C-877D-97C7A93A4A14}" type="parTrans" cxnId="{AF6C04DC-4025-46CD-AA37-0A7D07AA7079}">
      <dgm:prSet/>
      <dgm:spPr/>
      <dgm:t>
        <a:bodyPr/>
        <a:lstStyle/>
        <a:p>
          <a:endParaRPr lang="el-GR"/>
        </a:p>
      </dgm:t>
    </dgm:pt>
    <dgm:pt modelId="{F549E2B3-5C85-4A08-9975-126F763D9250}" type="sibTrans" cxnId="{AF6C04DC-4025-46CD-AA37-0A7D07AA7079}">
      <dgm:prSet/>
      <dgm:spPr/>
      <dgm:t>
        <a:bodyPr/>
        <a:lstStyle/>
        <a:p>
          <a:endParaRPr lang="el-GR"/>
        </a:p>
      </dgm:t>
    </dgm:pt>
    <dgm:pt modelId="{82310974-E244-477C-B7D8-FAF580354011}">
      <dgm:prSet/>
      <dgm:spPr/>
      <dgm:t>
        <a:bodyPr/>
        <a:lstStyle/>
        <a:p>
          <a:r>
            <a:rPr lang="en-US" dirty="0"/>
            <a:t>Tap local knowledge</a:t>
          </a:r>
          <a:endParaRPr lang="el-GR" dirty="0"/>
        </a:p>
      </dgm:t>
    </dgm:pt>
    <dgm:pt modelId="{A1D5AC79-D067-40D2-99B8-79BECDFE3FDD}" type="parTrans" cxnId="{20491113-B789-4EE8-980A-5132AF69A265}">
      <dgm:prSet/>
      <dgm:spPr/>
      <dgm:t>
        <a:bodyPr/>
        <a:lstStyle/>
        <a:p>
          <a:endParaRPr lang="el-GR"/>
        </a:p>
      </dgm:t>
    </dgm:pt>
    <dgm:pt modelId="{7E4B638A-95C8-429C-AA7B-2F981B7F95D5}" type="sibTrans" cxnId="{20491113-B789-4EE8-980A-5132AF69A265}">
      <dgm:prSet/>
      <dgm:spPr/>
      <dgm:t>
        <a:bodyPr/>
        <a:lstStyle/>
        <a:p>
          <a:endParaRPr lang="el-GR"/>
        </a:p>
      </dgm:t>
    </dgm:pt>
    <dgm:pt modelId="{454B6371-ADC7-40E7-8077-F0EF802196EE}" type="pres">
      <dgm:prSet presAssocID="{8B41ACD8-AF4E-43E0-9C66-94330D2E4A63}" presName="linear" presStyleCnt="0">
        <dgm:presLayoutVars>
          <dgm:animLvl val="lvl"/>
          <dgm:resizeHandles val="exact"/>
        </dgm:presLayoutVars>
      </dgm:prSet>
      <dgm:spPr/>
      <dgm:t>
        <a:bodyPr/>
        <a:lstStyle/>
        <a:p>
          <a:endParaRPr lang="en-US"/>
        </a:p>
      </dgm:t>
    </dgm:pt>
    <dgm:pt modelId="{DCB9663A-A3FE-4E2A-9519-0583CD0DDF26}" type="pres">
      <dgm:prSet presAssocID="{9C9C063B-C9ED-4F24-A30F-7A057AB86236}" presName="parentText" presStyleLbl="node1" presStyleIdx="0" presStyleCnt="6">
        <dgm:presLayoutVars>
          <dgm:chMax val="0"/>
          <dgm:bulletEnabled val="1"/>
        </dgm:presLayoutVars>
      </dgm:prSet>
      <dgm:spPr/>
      <dgm:t>
        <a:bodyPr/>
        <a:lstStyle/>
        <a:p>
          <a:endParaRPr lang="en-US"/>
        </a:p>
      </dgm:t>
    </dgm:pt>
    <dgm:pt modelId="{AEDD9B72-C6A5-4AB1-96AB-A48FC8B8AF81}" type="pres">
      <dgm:prSet presAssocID="{4258E69D-C908-4D89-A61E-0DCDD97BE251}" presName="spacer" presStyleCnt="0"/>
      <dgm:spPr/>
    </dgm:pt>
    <dgm:pt modelId="{2979E8E3-95A9-492E-B006-DBCEE83E6D8A}" type="pres">
      <dgm:prSet presAssocID="{FD5A02F1-B5A9-4544-920E-0DA55F485CBD}" presName="parentText" presStyleLbl="node1" presStyleIdx="1" presStyleCnt="6">
        <dgm:presLayoutVars>
          <dgm:chMax val="0"/>
          <dgm:bulletEnabled val="1"/>
        </dgm:presLayoutVars>
      </dgm:prSet>
      <dgm:spPr/>
      <dgm:t>
        <a:bodyPr/>
        <a:lstStyle/>
        <a:p>
          <a:endParaRPr lang="en-US"/>
        </a:p>
      </dgm:t>
    </dgm:pt>
    <dgm:pt modelId="{2017EF00-64FA-4AE5-AC26-4F5D8FA3D8CA}" type="pres">
      <dgm:prSet presAssocID="{B5963331-457C-421D-B652-C1F99DFD09A2}" presName="spacer" presStyleCnt="0"/>
      <dgm:spPr/>
    </dgm:pt>
    <dgm:pt modelId="{2F35FE9C-3894-49F9-9B3D-53A8E7D3C2E6}" type="pres">
      <dgm:prSet presAssocID="{B74B8DC7-56C6-4C84-BA3A-7DAD0D99A7F7}" presName="parentText" presStyleLbl="node1" presStyleIdx="2" presStyleCnt="6">
        <dgm:presLayoutVars>
          <dgm:chMax val="0"/>
          <dgm:bulletEnabled val="1"/>
        </dgm:presLayoutVars>
      </dgm:prSet>
      <dgm:spPr/>
      <dgm:t>
        <a:bodyPr/>
        <a:lstStyle/>
        <a:p>
          <a:endParaRPr lang="en-US"/>
        </a:p>
      </dgm:t>
    </dgm:pt>
    <dgm:pt modelId="{B2572DEC-F8F6-47A3-A12B-D7F0FECD0C39}" type="pres">
      <dgm:prSet presAssocID="{EF6C8E4F-B057-46E9-BC4F-A14390FEA5E0}" presName="spacer" presStyleCnt="0"/>
      <dgm:spPr/>
    </dgm:pt>
    <dgm:pt modelId="{5ABF87DC-EACA-476B-9472-6D90A711343B}" type="pres">
      <dgm:prSet presAssocID="{3081E38F-B2E9-4EFD-895B-EA6B0617AC63}" presName="parentText" presStyleLbl="node1" presStyleIdx="3" presStyleCnt="6">
        <dgm:presLayoutVars>
          <dgm:chMax val="0"/>
          <dgm:bulletEnabled val="1"/>
        </dgm:presLayoutVars>
      </dgm:prSet>
      <dgm:spPr/>
      <dgm:t>
        <a:bodyPr/>
        <a:lstStyle/>
        <a:p>
          <a:endParaRPr lang="en-US"/>
        </a:p>
      </dgm:t>
    </dgm:pt>
    <dgm:pt modelId="{67B9CA34-DD5B-4B96-B8D2-C7F206EE13B2}" type="pres">
      <dgm:prSet presAssocID="{59D3BA60-7D70-4C08-AD4A-17B2865400C3}" presName="spacer" presStyleCnt="0"/>
      <dgm:spPr/>
    </dgm:pt>
    <dgm:pt modelId="{BA2A6922-7F9C-4F88-97EB-86A2CB8162B1}" type="pres">
      <dgm:prSet presAssocID="{3FBF3438-FA7C-42BC-A654-C810B7E8DDEC}" presName="parentText" presStyleLbl="node1" presStyleIdx="4" presStyleCnt="6">
        <dgm:presLayoutVars>
          <dgm:chMax val="0"/>
          <dgm:bulletEnabled val="1"/>
        </dgm:presLayoutVars>
      </dgm:prSet>
      <dgm:spPr/>
      <dgm:t>
        <a:bodyPr/>
        <a:lstStyle/>
        <a:p>
          <a:endParaRPr lang="en-US"/>
        </a:p>
      </dgm:t>
    </dgm:pt>
    <dgm:pt modelId="{87E75648-EC33-4053-A985-300BB6D3A6ED}" type="pres">
      <dgm:prSet presAssocID="{F549E2B3-5C85-4A08-9975-126F763D9250}" presName="spacer" presStyleCnt="0"/>
      <dgm:spPr/>
    </dgm:pt>
    <dgm:pt modelId="{CC86BCB7-69B3-49B7-9912-3798F7448707}" type="pres">
      <dgm:prSet presAssocID="{82310974-E244-477C-B7D8-FAF580354011}" presName="parentText" presStyleLbl="node1" presStyleIdx="5" presStyleCnt="6">
        <dgm:presLayoutVars>
          <dgm:chMax val="0"/>
          <dgm:bulletEnabled val="1"/>
        </dgm:presLayoutVars>
      </dgm:prSet>
      <dgm:spPr/>
      <dgm:t>
        <a:bodyPr/>
        <a:lstStyle/>
        <a:p>
          <a:endParaRPr lang="en-US"/>
        </a:p>
      </dgm:t>
    </dgm:pt>
  </dgm:ptLst>
  <dgm:cxnLst>
    <dgm:cxn modelId="{EC6F3895-0566-47F0-8BCD-1F115169340D}" type="presOf" srcId="{B74B8DC7-56C6-4C84-BA3A-7DAD0D99A7F7}" destId="{2F35FE9C-3894-49F9-9B3D-53A8E7D3C2E6}" srcOrd="0" destOrd="0" presId="urn:microsoft.com/office/officeart/2005/8/layout/vList2"/>
    <dgm:cxn modelId="{413E8F39-53FC-413C-8BBB-016F4323197A}" type="presOf" srcId="{8B41ACD8-AF4E-43E0-9C66-94330D2E4A63}" destId="{454B6371-ADC7-40E7-8077-F0EF802196EE}" srcOrd="0" destOrd="0" presId="urn:microsoft.com/office/officeart/2005/8/layout/vList2"/>
    <dgm:cxn modelId="{34B331C8-CB73-466C-AB21-D94FB4E67FDC}" srcId="{8B41ACD8-AF4E-43E0-9C66-94330D2E4A63}" destId="{3081E38F-B2E9-4EFD-895B-EA6B0617AC63}" srcOrd="3" destOrd="0" parTransId="{B7E5941C-BC00-4C1B-8E68-FD9C38FDD636}" sibTransId="{59D3BA60-7D70-4C08-AD4A-17B2865400C3}"/>
    <dgm:cxn modelId="{AF6C04DC-4025-46CD-AA37-0A7D07AA7079}" srcId="{8B41ACD8-AF4E-43E0-9C66-94330D2E4A63}" destId="{3FBF3438-FA7C-42BC-A654-C810B7E8DDEC}" srcOrd="4" destOrd="0" parTransId="{C75C9BA9-4892-468C-877D-97C7A93A4A14}" sibTransId="{F549E2B3-5C85-4A08-9975-126F763D9250}"/>
    <dgm:cxn modelId="{1B709BB7-6693-4174-A599-050688308553}" srcId="{8B41ACD8-AF4E-43E0-9C66-94330D2E4A63}" destId="{9C9C063B-C9ED-4F24-A30F-7A057AB86236}" srcOrd="0" destOrd="0" parTransId="{19CFC757-B850-4B99-AE24-E16BAFD4D704}" sibTransId="{4258E69D-C908-4D89-A61E-0DCDD97BE251}"/>
    <dgm:cxn modelId="{20491113-B789-4EE8-980A-5132AF69A265}" srcId="{8B41ACD8-AF4E-43E0-9C66-94330D2E4A63}" destId="{82310974-E244-477C-B7D8-FAF580354011}" srcOrd="5" destOrd="0" parTransId="{A1D5AC79-D067-40D2-99B8-79BECDFE3FDD}" sibTransId="{7E4B638A-95C8-429C-AA7B-2F981B7F95D5}"/>
    <dgm:cxn modelId="{F9E31B2B-B007-4275-85AC-5DA7A02E6703}" type="presOf" srcId="{3081E38F-B2E9-4EFD-895B-EA6B0617AC63}" destId="{5ABF87DC-EACA-476B-9472-6D90A711343B}" srcOrd="0" destOrd="0" presId="urn:microsoft.com/office/officeart/2005/8/layout/vList2"/>
    <dgm:cxn modelId="{3DF95777-7E11-4021-996C-1CD66F1C7B72}" type="presOf" srcId="{9C9C063B-C9ED-4F24-A30F-7A057AB86236}" destId="{DCB9663A-A3FE-4E2A-9519-0583CD0DDF26}" srcOrd="0" destOrd="0" presId="urn:microsoft.com/office/officeart/2005/8/layout/vList2"/>
    <dgm:cxn modelId="{E3E2CB0B-E350-40DC-9649-1786502C2BC7}" type="presOf" srcId="{3FBF3438-FA7C-42BC-A654-C810B7E8DDEC}" destId="{BA2A6922-7F9C-4F88-97EB-86A2CB8162B1}" srcOrd="0" destOrd="0" presId="urn:microsoft.com/office/officeart/2005/8/layout/vList2"/>
    <dgm:cxn modelId="{7525AC56-2E1B-4FEC-B89F-065FD861812A}" srcId="{8B41ACD8-AF4E-43E0-9C66-94330D2E4A63}" destId="{FD5A02F1-B5A9-4544-920E-0DA55F485CBD}" srcOrd="1" destOrd="0" parTransId="{7D4E8A96-2F05-4939-872D-FE985EA5DCFA}" sibTransId="{B5963331-457C-421D-B652-C1F99DFD09A2}"/>
    <dgm:cxn modelId="{DF36A276-198B-4FB4-9D10-EB1A0C81A72E}" srcId="{8B41ACD8-AF4E-43E0-9C66-94330D2E4A63}" destId="{B74B8DC7-56C6-4C84-BA3A-7DAD0D99A7F7}" srcOrd="2" destOrd="0" parTransId="{36CB91DF-B39D-4ABA-B6B4-4186E5E26061}" sibTransId="{EF6C8E4F-B057-46E9-BC4F-A14390FEA5E0}"/>
    <dgm:cxn modelId="{FB028E55-0463-4181-9DA4-730DDCE1D6EB}" type="presOf" srcId="{FD5A02F1-B5A9-4544-920E-0DA55F485CBD}" destId="{2979E8E3-95A9-492E-B006-DBCEE83E6D8A}" srcOrd="0" destOrd="0" presId="urn:microsoft.com/office/officeart/2005/8/layout/vList2"/>
    <dgm:cxn modelId="{E8BAEFD4-847E-42A2-A135-9EAC79755724}" type="presOf" srcId="{82310974-E244-477C-B7D8-FAF580354011}" destId="{CC86BCB7-69B3-49B7-9912-3798F7448707}" srcOrd="0" destOrd="0" presId="urn:microsoft.com/office/officeart/2005/8/layout/vList2"/>
    <dgm:cxn modelId="{5C626B3F-9B78-42ED-8372-DD3AD14F9F33}" type="presParOf" srcId="{454B6371-ADC7-40E7-8077-F0EF802196EE}" destId="{DCB9663A-A3FE-4E2A-9519-0583CD0DDF26}" srcOrd="0" destOrd="0" presId="urn:microsoft.com/office/officeart/2005/8/layout/vList2"/>
    <dgm:cxn modelId="{B08719AC-5CE4-4083-B529-08EE44C82FA5}" type="presParOf" srcId="{454B6371-ADC7-40E7-8077-F0EF802196EE}" destId="{AEDD9B72-C6A5-4AB1-96AB-A48FC8B8AF81}" srcOrd="1" destOrd="0" presId="urn:microsoft.com/office/officeart/2005/8/layout/vList2"/>
    <dgm:cxn modelId="{5EA75096-FC28-4138-A0D2-80E9ACD11722}" type="presParOf" srcId="{454B6371-ADC7-40E7-8077-F0EF802196EE}" destId="{2979E8E3-95A9-492E-B006-DBCEE83E6D8A}" srcOrd="2" destOrd="0" presId="urn:microsoft.com/office/officeart/2005/8/layout/vList2"/>
    <dgm:cxn modelId="{39C9DBF9-D720-4691-AA68-FC42A6C36352}" type="presParOf" srcId="{454B6371-ADC7-40E7-8077-F0EF802196EE}" destId="{2017EF00-64FA-4AE5-AC26-4F5D8FA3D8CA}" srcOrd="3" destOrd="0" presId="urn:microsoft.com/office/officeart/2005/8/layout/vList2"/>
    <dgm:cxn modelId="{A6650428-9D38-4749-86FD-3AC0097DEC19}" type="presParOf" srcId="{454B6371-ADC7-40E7-8077-F0EF802196EE}" destId="{2F35FE9C-3894-49F9-9B3D-53A8E7D3C2E6}" srcOrd="4" destOrd="0" presId="urn:microsoft.com/office/officeart/2005/8/layout/vList2"/>
    <dgm:cxn modelId="{69BD69D4-F620-4836-BE70-BEEA73865774}" type="presParOf" srcId="{454B6371-ADC7-40E7-8077-F0EF802196EE}" destId="{B2572DEC-F8F6-47A3-A12B-D7F0FECD0C39}" srcOrd="5" destOrd="0" presId="urn:microsoft.com/office/officeart/2005/8/layout/vList2"/>
    <dgm:cxn modelId="{E1B0AEBE-0461-4002-A989-58B2DA345BBC}" type="presParOf" srcId="{454B6371-ADC7-40E7-8077-F0EF802196EE}" destId="{5ABF87DC-EACA-476B-9472-6D90A711343B}" srcOrd="6" destOrd="0" presId="urn:microsoft.com/office/officeart/2005/8/layout/vList2"/>
    <dgm:cxn modelId="{7ABC45B8-6A22-4419-9881-524989D469C6}" type="presParOf" srcId="{454B6371-ADC7-40E7-8077-F0EF802196EE}" destId="{67B9CA34-DD5B-4B96-B8D2-C7F206EE13B2}" srcOrd="7" destOrd="0" presId="urn:microsoft.com/office/officeart/2005/8/layout/vList2"/>
    <dgm:cxn modelId="{C007DC9D-F36C-41EA-A5C8-266587F347D1}" type="presParOf" srcId="{454B6371-ADC7-40E7-8077-F0EF802196EE}" destId="{BA2A6922-7F9C-4F88-97EB-86A2CB8162B1}" srcOrd="8" destOrd="0" presId="urn:microsoft.com/office/officeart/2005/8/layout/vList2"/>
    <dgm:cxn modelId="{EED629CD-B98E-41F1-A420-BD304F17AFAB}" type="presParOf" srcId="{454B6371-ADC7-40E7-8077-F0EF802196EE}" destId="{87E75648-EC33-4053-A985-300BB6D3A6ED}" srcOrd="9" destOrd="0" presId="urn:microsoft.com/office/officeart/2005/8/layout/vList2"/>
    <dgm:cxn modelId="{B974F26B-C489-4CCB-9907-D0A4F8CEB54D}" type="presParOf" srcId="{454B6371-ADC7-40E7-8077-F0EF802196EE}" destId="{CC86BCB7-69B3-49B7-9912-3798F7448707}"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F4D9B5-40DF-4173-B6ED-D10054297836}"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C818C5A1-74BF-47CE-B637-D5C8E1311C32}">
      <dgm:prSet phldrT="[Tekst]"/>
      <dgm:spPr>
        <a:solidFill>
          <a:srgbClr val="92D050">
            <a:alpha val="90000"/>
          </a:srgbClr>
        </a:solidFill>
      </dgm:spPr>
      <dgm:t>
        <a:bodyPr/>
        <a:lstStyle/>
        <a:p>
          <a:r>
            <a:rPr lang="en-US" b="1" dirty="0"/>
            <a:t>Environment</a:t>
          </a:r>
        </a:p>
      </dgm:t>
    </dgm:pt>
    <dgm:pt modelId="{1B253138-3F05-42BC-BF83-86D8C9F75806}" type="parTrans" cxnId="{2A9AFD4A-C496-4A07-8165-2768E535979E}">
      <dgm:prSet/>
      <dgm:spPr/>
      <dgm:t>
        <a:bodyPr/>
        <a:lstStyle/>
        <a:p>
          <a:endParaRPr lang="en-US"/>
        </a:p>
      </dgm:t>
    </dgm:pt>
    <dgm:pt modelId="{FAEF55FD-61D3-4550-8FDE-0268F7D24C19}" type="sibTrans" cxnId="{2A9AFD4A-C496-4A07-8165-2768E535979E}">
      <dgm:prSet/>
      <dgm:spPr/>
      <dgm:t>
        <a:bodyPr/>
        <a:lstStyle/>
        <a:p>
          <a:endParaRPr lang="en-US"/>
        </a:p>
      </dgm:t>
    </dgm:pt>
    <dgm:pt modelId="{BF9C7AE7-A3D0-493F-AFB2-AC55E5329CDF}">
      <dgm:prSet phldrT="[Tekst]"/>
      <dgm:spPr>
        <a:solidFill>
          <a:srgbClr val="00B050"/>
        </a:solidFill>
      </dgm:spPr>
      <dgm:t>
        <a:bodyPr/>
        <a:lstStyle/>
        <a:p>
          <a:r>
            <a:rPr lang="en-US" dirty="0"/>
            <a:t>Noise Abatement</a:t>
          </a:r>
        </a:p>
      </dgm:t>
    </dgm:pt>
    <dgm:pt modelId="{529F302F-1C79-4259-8852-5159755F956D}" type="parTrans" cxnId="{1EB0D69B-1A52-45FC-8F40-C841F93AE1DC}">
      <dgm:prSet/>
      <dgm:spPr/>
      <dgm:t>
        <a:bodyPr/>
        <a:lstStyle/>
        <a:p>
          <a:endParaRPr lang="en-US"/>
        </a:p>
      </dgm:t>
    </dgm:pt>
    <dgm:pt modelId="{D0CBFD1A-A3BF-4B5C-AAAF-57A694AF3751}" type="sibTrans" cxnId="{1EB0D69B-1A52-45FC-8F40-C841F93AE1DC}">
      <dgm:prSet/>
      <dgm:spPr/>
      <dgm:t>
        <a:bodyPr/>
        <a:lstStyle/>
        <a:p>
          <a:endParaRPr lang="en-US"/>
        </a:p>
      </dgm:t>
    </dgm:pt>
    <dgm:pt modelId="{E37B06C0-732B-41BE-8F79-ED72EE634364}">
      <dgm:prSet phldrT="[Tekst]"/>
      <dgm:spPr>
        <a:solidFill>
          <a:srgbClr val="00B0F0"/>
        </a:solidFill>
      </dgm:spPr>
      <dgm:t>
        <a:bodyPr/>
        <a:lstStyle/>
        <a:p>
          <a:r>
            <a:rPr lang="en-US" dirty="0"/>
            <a:t>Local Air Quality</a:t>
          </a:r>
        </a:p>
      </dgm:t>
    </dgm:pt>
    <dgm:pt modelId="{73795245-36BF-4445-B9A7-D5007E238466}" type="parTrans" cxnId="{DCC37A07-98B0-44DB-ADB1-54A4B63B087F}">
      <dgm:prSet/>
      <dgm:spPr/>
      <dgm:t>
        <a:bodyPr/>
        <a:lstStyle/>
        <a:p>
          <a:endParaRPr lang="en-US"/>
        </a:p>
      </dgm:t>
    </dgm:pt>
    <dgm:pt modelId="{5DE190D2-9347-4966-BF28-2F0F7F5AD0C8}" type="sibTrans" cxnId="{DCC37A07-98B0-44DB-ADB1-54A4B63B087F}">
      <dgm:prSet/>
      <dgm:spPr/>
      <dgm:t>
        <a:bodyPr/>
        <a:lstStyle/>
        <a:p>
          <a:endParaRPr lang="en-US"/>
        </a:p>
      </dgm:t>
    </dgm:pt>
    <dgm:pt modelId="{381C052C-74BE-4E64-98DD-DFC4F240300C}">
      <dgm:prSet phldrT="[Tekst]"/>
      <dgm:spPr>
        <a:solidFill>
          <a:srgbClr val="0070C0">
            <a:alpha val="90000"/>
          </a:srgbClr>
        </a:solidFill>
      </dgm:spPr>
      <dgm:t>
        <a:bodyPr/>
        <a:lstStyle/>
        <a:p>
          <a:r>
            <a:rPr lang="en-US" b="1" dirty="0"/>
            <a:t>Aviation Industry</a:t>
          </a:r>
        </a:p>
      </dgm:t>
    </dgm:pt>
    <dgm:pt modelId="{8E20FD33-497E-49AB-81A7-BF9DDE982A35}" type="parTrans" cxnId="{B2E35401-37F5-4FE1-A916-51C59A8AF4D5}">
      <dgm:prSet/>
      <dgm:spPr/>
      <dgm:t>
        <a:bodyPr/>
        <a:lstStyle/>
        <a:p>
          <a:endParaRPr lang="en-US"/>
        </a:p>
      </dgm:t>
    </dgm:pt>
    <dgm:pt modelId="{3AB74B0C-626F-4A3C-BDA4-2184FBC6CEC2}" type="sibTrans" cxnId="{B2E35401-37F5-4FE1-A916-51C59A8AF4D5}">
      <dgm:prSet/>
      <dgm:spPr/>
      <dgm:t>
        <a:bodyPr/>
        <a:lstStyle/>
        <a:p>
          <a:endParaRPr lang="en-US"/>
        </a:p>
      </dgm:t>
    </dgm:pt>
    <dgm:pt modelId="{A7140C9A-74AD-4C20-B1C0-A7DE6572D6E9}">
      <dgm:prSet phldrT="[Tekst]"/>
      <dgm:spPr>
        <a:solidFill>
          <a:srgbClr val="FF0000"/>
        </a:solidFill>
      </dgm:spPr>
      <dgm:t>
        <a:bodyPr/>
        <a:lstStyle/>
        <a:p>
          <a:r>
            <a:rPr lang="en-US" dirty="0"/>
            <a:t>Safety</a:t>
          </a:r>
        </a:p>
      </dgm:t>
    </dgm:pt>
    <dgm:pt modelId="{540B7484-F2FA-40E4-9C40-480D4519DC21}" type="parTrans" cxnId="{37F081E7-F006-4434-B9CC-EFD448D9519C}">
      <dgm:prSet/>
      <dgm:spPr/>
      <dgm:t>
        <a:bodyPr/>
        <a:lstStyle/>
        <a:p>
          <a:endParaRPr lang="en-US"/>
        </a:p>
      </dgm:t>
    </dgm:pt>
    <dgm:pt modelId="{FE0402DB-4CAD-4F79-855B-9915F5EC5B3E}" type="sibTrans" cxnId="{37F081E7-F006-4434-B9CC-EFD448D9519C}">
      <dgm:prSet/>
      <dgm:spPr/>
      <dgm:t>
        <a:bodyPr/>
        <a:lstStyle/>
        <a:p>
          <a:endParaRPr lang="en-US"/>
        </a:p>
      </dgm:t>
    </dgm:pt>
    <dgm:pt modelId="{D165A547-FD56-4A65-9EF3-91B4ED0FB4A2}">
      <dgm:prSet phldrT="[Tekst]"/>
      <dgm:spPr>
        <a:solidFill>
          <a:srgbClr val="FFCC66"/>
        </a:solidFill>
      </dgm:spPr>
      <dgm:t>
        <a:bodyPr/>
        <a:lstStyle/>
        <a:p>
          <a:r>
            <a:rPr lang="en-US" dirty="0"/>
            <a:t>Capacity</a:t>
          </a:r>
        </a:p>
      </dgm:t>
    </dgm:pt>
    <dgm:pt modelId="{24868D8E-03DB-4D06-A96E-64D379BF4BAB}" type="parTrans" cxnId="{A20EC307-C0AB-4665-9DAB-115111453ACB}">
      <dgm:prSet/>
      <dgm:spPr/>
      <dgm:t>
        <a:bodyPr/>
        <a:lstStyle/>
        <a:p>
          <a:endParaRPr lang="en-US"/>
        </a:p>
      </dgm:t>
    </dgm:pt>
    <dgm:pt modelId="{4CB0AFEA-FA78-4BF5-947E-05FD9C7B9CD3}" type="sibTrans" cxnId="{A20EC307-C0AB-4665-9DAB-115111453ACB}">
      <dgm:prSet/>
      <dgm:spPr/>
      <dgm:t>
        <a:bodyPr/>
        <a:lstStyle/>
        <a:p>
          <a:endParaRPr lang="en-US"/>
        </a:p>
      </dgm:t>
    </dgm:pt>
    <dgm:pt modelId="{22D6ECF2-B283-4326-8D17-D11CD5CB7322}">
      <dgm:prSet phldrT="[Tekst]"/>
      <dgm:spPr>
        <a:solidFill>
          <a:srgbClr val="00B0F0"/>
        </a:solidFill>
      </dgm:spPr>
      <dgm:t>
        <a:bodyPr/>
        <a:lstStyle/>
        <a:p>
          <a:endParaRPr lang="en-US" dirty="0"/>
        </a:p>
      </dgm:t>
    </dgm:pt>
    <dgm:pt modelId="{A0785CB0-CD7E-4173-AB15-4E89344494B8}" type="parTrans" cxnId="{B79BA18C-CB62-4B10-B223-E5467E19E635}">
      <dgm:prSet/>
      <dgm:spPr/>
      <dgm:t>
        <a:bodyPr/>
        <a:lstStyle/>
        <a:p>
          <a:endParaRPr lang="en-US"/>
        </a:p>
      </dgm:t>
    </dgm:pt>
    <dgm:pt modelId="{624BDD06-5A0F-4E4C-B88E-C9DE13DFD626}" type="sibTrans" cxnId="{B79BA18C-CB62-4B10-B223-E5467E19E635}">
      <dgm:prSet/>
      <dgm:spPr/>
      <dgm:t>
        <a:bodyPr/>
        <a:lstStyle/>
        <a:p>
          <a:endParaRPr lang="en-US"/>
        </a:p>
      </dgm:t>
    </dgm:pt>
    <dgm:pt modelId="{A0E8FBAD-BA78-4EBD-842A-9AF3B6F70C3F}" type="pres">
      <dgm:prSet presAssocID="{9DF4D9B5-40DF-4173-B6ED-D10054297836}" presName="outerComposite" presStyleCnt="0">
        <dgm:presLayoutVars>
          <dgm:chMax val="2"/>
          <dgm:animLvl val="lvl"/>
          <dgm:resizeHandles val="exact"/>
        </dgm:presLayoutVars>
      </dgm:prSet>
      <dgm:spPr/>
      <dgm:t>
        <a:bodyPr/>
        <a:lstStyle/>
        <a:p>
          <a:endParaRPr lang="en-US"/>
        </a:p>
      </dgm:t>
    </dgm:pt>
    <dgm:pt modelId="{0D87964C-3BD5-4CAE-96AF-09AEB82D4CFB}" type="pres">
      <dgm:prSet presAssocID="{9DF4D9B5-40DF-4173-B6ED-D10054297836}" presName="dummyMaxCanvas" presStyleCnt="0"/>
      <dgm:spPr/>
    </dgm:pt>
    <dgm:pt modelId="{07A94DEC-7573-47C2-BA59-3BE653CCFA3F}" type="pres">
      <dgm:prSet presAssocID="{9DF4D9B5-40DF-4173-B6ED-D10054297836}" presName="parentComposite" presStyleCnt="0"/>
      <dgm:spPr/>
    </dgm:pt>
    <dgm:pt modelId="{0B074FB7-3F57-4D65-BB0E-1D6B8DD65C7B}" type="pres">
      <dgm:prSet presAssocID="{9DF4D9B5-40DF-4173-B6ED-D10054297836}" presName="parent1" presStyleLbl="alignAccFollowNode1" presStyleIdx="0" presStyleCnt="4" custScaleX="183769" custScaleY="64179" custLinFactNeighborX="-16866" custLinFactNeighborY="-25373">
        <dgm:presLayoutVars>
          <dgm:chMax val="4"/>
        </dgm:presLayoutVars>
      </dgm:prSet>
      <dgm:spPr/>
      <dgm:t>
        <a:bodyPr/>
        <a:lstStyle/>
        <a:p>
          <a:endParaRPr lang="en-US"/>
        </a:p>
      </dgm:t>
    </dgm:pt>
    <dgm:pt modelId="{10C52EF2-E7F7-4AAD-9006-D8DACCC4E67A}" type="pres">
      <dgm:prSet presAssocID="{9DF4D9B5-40DF-4173-B6ED-D10054297836}" presName="parent2" presStyleLbl="alignAccFollowNode1" presStyleIdx="1" presStyleCnt="4" custScaleX="167446" custScaleY="64180" custLinFactNeighborX="13623" custLinFactNeighborY="-17910">
        <dgm:presLayoutVars>
          <dgm:chMax val="4"/>
        </dgm:presLayoutVars>
      </dgm:prSet>
      <dgm:spPr/>
      <dgm:t>
        <a:bodyPr/>
        <a:lstStyle/>
        <a:p>
          <a:endParaRPr lang="en-US"/>
        </a:p>
      </dgm:t>
    </dgm:pt>
    <dgm:pt modelId="{49A20061-BEA3-4DF1-BD19-71AE7DCCF039}" type="pres">
      <dgm:prSet presAssocID="{9DF4D9B5-40DF-4173-B6ED-D10054297836}" presName="childrenComposite" presStyleCnt="0"/>
      <dgm:spPr/>
    </dgm:pt>
    <dgm:pt modelId="{EF3D4192-BBC7-46CF-8C6C-C8107BDC2F49}" type="pres">
      <dgm:prSet presAssocID="{9DF4D9B5-40DF-4173-B6ED-D10054297836}" presName="dummyMaxCanvas_ChildArea" presStyleCnt="0"/>
      <dgm:spPr/>
    </dgm:pt>
    <dgm:pt modelId="{1D50016C-EF2B-40A9-8445-06FE6491CE90}" type="pres">
      <dgm:prSet presAssocID="{9DF4D9B5-40DF-4173-B6ED-D10054297836}" presName="fulcrum" presStyleLbl="alignAccFollowNode1" presStyleIdx="2" presStyleCnt="4"/>
      <dgm:spPr>
        <a:solidFill>
          <a:srgbClr val="663300">
            <a:alpha val="90000"/>
          </a:srgbClr>
        </a:solidFill>
      </dgm:spPr>
    </dgm:pt>
    <dgm:pt modelId="{F41C536B-1879-244A-8BDE-142C8FD17ED1}" type="pres">
      <dgm:prSet presAssocID="{9DF4D9B5-40DF-4173-B6ED-D10054297836}" presName="balance_22" presStyleLbl="alignAccFollowNode1" presStyleIdx="3" presStyleCnt="4" custAng="581824">
        <dgm:presLayoutVars>
          <dgm:bulletEnabled val="1"/>
        </dgm:presLayoutVars>
      </dgm:prSet>
      <dgm:spPr>
        <a:solidFill>
          <a:schemeClr val="tx1"/>
        </a:solidFill>
      </dgm:spPr>
    </dgm:pt>
    <dgm:pt modelId="{079E8C69-4EF4-4B43-8AEE-8C25061B365A}" type="pres">
      <dgm:prSet presAssocID="{9DF4D9B5-40DF-4173-B6ED-D10054297836}" presName="right_22_1" presStyleLbl="node1" presStyleIdx="0" presStyleCnt="4" custAng="561351" custScaleX="123107" custScaleY="137795" custLinFactNeighborY="717">
        <dgm:presLayoutVars>
          <dgm:bulletEnabled val="1"/>
        </dgm:presLayoutVars>
      </dgm:prSet>
      <dgm:spPr/>
      <dgm:t>
        <a:bodyPr/>
        <a:lstStyle/>
        <a:p>
          <a:endParaRPr lang="en-US"/>
        </a:p>
      </dgm:t>
    </dgm:pt>
    <dgm:pt modelId="{D4C2A0EC-36E0-B447-B2B7-FE584A23B69E}" type="pres">
      <dgm:prSet presAssocID="{9DF4D9B5-40DF-4173-B6ED-D10054297836}" presName="right_22_2" presStyleLbl="node1" presStyleIdx="1" presStyleCnt="4" custAng="532479" custLinFactNeighborX="11863" custLinFactNeighborY="-12021">
        <dgm:presLayoutVars>
          <dgm:bulletEnabled val="1"/>
        </dgm:presLayoutVars>
      </dgm:prSet>
      <dgm:spPr/>
      <dgm:t>
        <a:bodyPr/>
        <a:lstStyle/>
        <a:p>
          <a:endParaRPr lang="en-US"/>
        </a:p>
      </dgm:t>
    </dgm:pt>
    <dgm:pt modelId="{88545C32-2F29-5A48-9500-9AF9FB6988CB}" type="pres">
      <dgm:prSet presAssocID="{9DF4D9B5-40DF-4173-B6ED-D10054297836}" presName="left_22_1" presStyleLbl="node1" presStyleIdx="2" presStyleCnt="4" custAng="632915" custScaleY="75607" custLinFactNeighborX="11616" custLinFactNeighborY="-2939">
        <dgm:presLayoutVars>
          <dgm:bulletEnabled val="1"/>
        </dgm:presLayoutVars>
      </dgm:prSet>
      <dgm:spPr/>
      <dgm:t>
        <a:bodyPr/>
        <a:lstStyle/>
        <a:p>
          <a:endParaRPr lang="en-US"/>
        </a:p>
      </dgm:t>
    </dgm:pt>
    <dgm:pt modelId="{FC5B62A4-E072-7B4C-8878-5C32519DCFD3}" type="pres">
      <dgm:prSet presAssocID="{9DF4D9B5-40DF-4173-B6ED-D10054297836}" presName="left_22_2" presStyleLbl="node1" presStyleIdx="3" presStyleCnt="4" custAng="602366" custScaleX="102435" custScaleY="40360" custLinFactNeighborX="20394" custLinFactNeighborY="43341">
        <dgm:presLayoutVars>
          <dgm:bulletEnabled val="1"/>
        </dgm:presLayoutVars>
      </dgm:prSet>
      <dgm:spPr/>
      <dgm:t>
        <a:bodyPr/>
        <a:lstStyle/>
        <a:p>
          <a:endParaRPr lang="en-US"/>
        </a:p>
      </dgm:t>
    </dgm:pt>
  </dgm:ptLst>
  <dgm:cxnLst>
    <dgm:cxn modelId="{B2E35401-37F5-4FE1-A916-51C59A8AF4D5}" srcId="{9DF4D9B5-40DF-4173-B6ED-D10054297836}" destId="{381C052C-74BE-4E64-98DD-DFC4F240300C}" srcOrd="1" destOrd="0" parTransId="{8E20FD33-497E-49AB-81A7-BF9DDE982A35}" sibTransId="{3AB74B0C-626F-4A3C-BDA4-2184FBC6CEC2}"/>
    <dgm:cxn modelId="{B79BA18C-CB62-4B10-B223-E5467E19E635}" srcId="{9DF4D9B5-40DF-4173-B6ED-D10054297836}" destId="{22D6ECF2-B283-4326-8D17-D11CD5CB7322}" srcOrd="2" destOrd="0" parTransId="{A0785CB0-CD7E-4173-AB15-4E89344494B8}" sibTransId="{624BDD06-5A0F-4E4C-B88E-C9DE13DFD626}"/>
    <dgm:cxn modelId="{D584F2CD-49E9-0546-AAAC-0323FC0638B2}" type="presOf" srcId="{C818C5A1-74BF-47CE-B637-D5C8E1311C32}" destId="{0B074FB7-3F57-4D65-BB0E-1D6B8DD65C7B}" srcOrd="0" destOrd="0" presId="urn:microsoft.com/office/officeart/2005/8/layout/balance1"/>
    <dgm:cxn modelId="{F577126D-68EA-7B41-8716-085A76D30137}" type="presOf" srcId="{A7140C9A-74AD-4C20-B1C0-A7DE6572D6E9}" destId="{079E8C69-4EF4-4B43-8AEE-8C25061B365A}" srcOrd="0" destOrd="0" presId="urn:microsoft.com/office/officeart/2005/8/layout/balance1"/>
    <dgm:cxn modelId="{A20EC307-C0AB-4665-9DAB-115111453ACB}" srcId="{381C052C-74BE-4E64-98DD-DFC4F240300C}" destId="{D165A547-FD56-4A65-9EF3-91B4ED0FB4A2}" srcOrd="1" destOrd="0" parTransId="{24868D8E-03DB-4D06-A96E-64D379BF4BAB}" sibTransId="{4CB0AFEA-FA78-4BF5-947E-05FD9C7B9CD3}"/>
    <dgm:cxn modelId="{6B791E8F-260F-704A-92B4-260053B92D1C}" type="presOf" srcId="{E37B06C0-732B-41BE-8F79-ED72EE634364}" destId="{FC5B62A4-E072-7B4C-8878-5C32519DCFD3}" srcOrd="0" destOrd="0" presId="urn:microsoft.com/office/officeart/2005/8/layout/balance1"/>
    <dgm:cxn modelId="{6F338919-E05A-9846-B151-9FF4ED77AAE0}" type="presOf" srcId="{BF9C7AE7-A3D0-493F-AFB2-AC55E5329CDF}" destId="{88545C32-2F29-5A48-9500-9AF9FB6988CB}" srcOrd="0" destOrd="0" presId="urn:microsoft.com/office/officeart/2005/8/layout/balance1"/>
    <dgm:cxn modelId="{BB180B69-2A4B-F547-9FDA-26B300E2986F}" type="presOf" srcId="{9DF4D9B5-40DF-4173-B6ED-D10054297836}" destId="{A0E8FBAD-BA78-4EBD-842A-9AF3B6F70C3F}" srcOrd="0" destOrd="0" presId="urn:microsoft.com/office/officeart/2005/8/layout/balance1"/>
    <dgm:cxn modelId="{1EB0D69B-1A52-45FC-8F40-C841F93AE1DC}" srcId="{C818C5A1-74BF-47CE-B637-D5C8E1311C32}" destId="{BF9C7AE7-A3D0-493F-AFB2-AC55E5329CDF}" srcOrd="0" destOrd="0" parTransId="{529F302F-1C79-4259-8852-5159755F956D}" sibTransId="{D0CBFD1A-A3BF-4B5C-AAAF-57A694AF3751}"/>
    <dgm:cxn modelId="{37F081E7-F006-4434-B9CC-EFD448D9519C}" srcId="{381C052C-74BE-4E64-98DD-DFC4F240300C}" destId="{A7140C9A-74AD-4C20-B1C0-A7DE6572D6E9}" srcOrd="0" destOrd="0" parTransId="{540B7484-F2FA-40E4-9C40-480D4519DC21}" sibTransId="{FE0402DB-4CAD-4F79-855B-9915F5EC5B3E}"/>
    <dgm:cxn modelId="{2A9AFD4A-C496-4A07-8165-2768E535979E}" srcId="{9DF4D9B5-40DF-4173-B6ED-D10054297836}" destId="{C818C5A1-74BF-47CE-B637-D5C8E1311C32}" srcOrd="0" destOrd="0" parTransId="{1B253138-3F05-42BC-BF83-86D8C9F75806}" sibTransId="{FAEF55FD-61D3-4550-8FDE-0268F7D24C19}"/>
    <dgm:cxn modelId="{DCC37A07-98B0-44DB-ADB1-54A4B63B087F}" srcId="{C818C5A1-74BF-47CE-B637-D5C8E1311C32}" destId="{E37B06C0-732B-41BE-8F79-ED72EE634364}" srcOrd="1" destOrd="0" parTransId="{73795245-36BF-4445-B9A7-D5007E238466}" sibTransId="{5DE190D2-9347-4966-BF28-2F0F7F5AD0C8}"/>
    <dgm:cxn modelId="{D4214C4E-2088-F245-94CB-3E9B561A6E74}" type="presOf" srcId="{381C052C-74BE-4E64-98DD-DFC4F240300C}" destId="{10C52EF2-E7F7-4AAD-9006-D8DACCC4E67A}" srcOrd="0" destOrd="0" presId="urn:microsoft.com/office/officeart/2005/8/layout/balance1"/>
    <dgm:cxn modelId="{2B02CD0D-65CF-D44B-A360-F887E9CE983C}" type="presOf" srcId="{D165A547-FD56-4A65-9EF3-91B4ED0FB4A2}" destId="{D4C2A0EC-36E0-B447-B2B7-FE584A23B69E}" srcOrd="0" destOrd="0" presId="urn:microsoft.com/office/officeart/2005/8/layout/balance1"/>
    <dgm:cxn modelId="{F822BA22-3C3F-7541-A388-8EE77FDB1D9D}" type="presParOf" srcId="{A0E8FBAD-BA78-4EBD-842A-9AF3B6F70C3F}" destId="{0D87964C-3BD5-4CAE-96AF-09AEB82D4CFB}" srcOrd="0" destOrd="0" presId="urn:microsoft.com/office/officeart/2005/8/layout/balance1"/>
    <dgm:cxn modelId="{1B53AA45-9D3F-B544-91EC-EDF7A906E3AB}" type="presParOf" srcId="{A0E8FBAD-BA78-4EBD-842A-9AF3B6F70C3F}" destId="{07A94DEC-7573-47C2-BA59-3BE653CCFA3F}" srcOrd="1" destOrd="0" presId="urn:microsoft.com/office/officeart/2005/8/layout/balance1"/>
    <dgm:cxn modelId="{BD3B35DD-0CDE-3B4B-B3D6-4664ECC1BB85}" type="presParOf" srcId="{07A94DEC-7573-47C2-BA59-3BE653CCFA3F}" destId="{0B074FB7-3F57-4D65-BB0E-1D6B8DD65C7B}" srcOrd="0" destOrd="0" presId="urn:microsoft.com/office/officeart/2005/8/layout/balance1"/>
    <dgm:cxn modelId="{0E033150-EF04-5742-A80B-FF5873760CE0}" type="presParOf" srcId="{07A94DEC-7573-47C2-BA59-3BE653CCFA3F}" destId="{10C52EF2-E7F7-4AAD-9006-D8DACCC4E67A}" srcOrd="1" destOrd="0" presId="urn:microsoft.com/office/officeart/2005/8/layout/balance1"/>
    <dgm:cxn modelId="{418C14D2-1CA3-104E-B2D1-889E1F4A0888}" type="presParOf" srcId="{A0E8FBAD-BA78-4EBD-842A-9AF3B6F70C3F}" destId="{49A20061-BEA3-4DF1-BD19-71AE7DCCF039}" srcOrd="2" destOrd="0" presId="urn:microsoft.com/office/officeart/2005/8/layout/balance1"/>
    <dgm:cxn modelId="{01C96779-E027-4443-BCDE-3C639937200C}" type="presParOf" srcId="{49A20061-BEA3-4DF1-BD19-71AE7DCCF039}" destId="{EF3D4192-BBC7-46CF-8C6C-C8107BDC2F49}" srcOrd="0" destOrd="0" presId="urn:microsoft.com/office/officeart/2005/8/layout/balance1"/>
    <dgm:cxn modelId="{05B9C46D-3EC8-854D-A07B-AE85AC5DD6B4}" type="presParOf" srcId="{49A20061-BEA3-4DF1-BD19-71AE7DCCF039}" destId="{1D50016C-EF2B-40A9-8445-06FE6491CE90}" srcOrd="1" destOrd="0" presId="urn:microsoft.com/office/officeart/2005/8/layout/balance1"/>
    <dgm:cxn modelId="{F49379B7-48DA-FE4C-9AA4-BB99B70A6819}" type="presParOf" srcId="{49A20061-BEA3-4DF1-BD19-71AE7DCCF039}" destId="{F41C536B-1879-244A-8BDE-142C8FD17ED1}" srcOrd="2" destOrd="0" presId="urn:microsoft.com/office/officeart/2005/8/layout/balance1"/>
    <dgm:cxn modelId="{22E802DF-3FAD-BB41-9A70-1966A619591F}" type="presParOf" srcId="{49A20061-BEA3-4DF1-BD19-71AE7DCCF039}" destId="{079E8C69-4EF4-4B43-8AEE-8C25061B365A}" srcOrd="3" destOrd="0" presId="urn:microsoft.com/office/officeart/2005/8/layout/balance1"/>
    <dgm:cxn modelId="{B76D56FE-620B-344E-A3A9-9597A615C111}" type="presParOf" srcId="{49A20061-BEA3-4DF1-BD19-71AE7DCCF039}" destId="{D4C2A0EC-36E0-B447-B2B7-FE584A23B69E}" srcOrd="4" destOrd="0" presId="urn:microsoft.com/office/officeart/2005/8/layout/balance1"/>
    <dgm:cxn modelId="{B69DC890-001A-714A-B8EB-376B75CEBBB6}" type="presParOf" srcId="{49A20061-BEA3-4DF1-BD19-71AE7DCCF039}" destId="{88545C32-2F29-5A48-9500-9AF9FB6988CB}" srcOrd="5" destOrd="0" presId="urn:microsoft.com/office/officeart/2005/8/layout/balance1"/>
    <dgm:cxn modelId="{51A3CA23-CD63-A145-AB6D-15A9A60ACA6A}" type="presParOf" srcId="{49A20061-BEA3-4DF1-BD19-71AE7DCCF039}" destId="{FC5B62A4-E072-7B4C-8878-5C32519DCFD3}"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9663A-A3FE-4E2A-9519-0583CD0DDF26}">
      <dsp:nvSpPr>
        <dsp:cNvPr id="0" name=""/>
        <dsp:cNvSpPr/>
      </dsp:nvSpPr>
      <dsp:spPr>
        <a:xfrm>
          <a:off x="0" y="205136"/>
          <a:ext cx="11284226"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Increased Personnel Redundancy</a:t>
          </a:r>
          <a:endParaRPr lang="el-GR" sz="2700" kern="1200" dirty="0"/>
        </a:p>
      </dsp:txBody>
      <dsp:txXfrm>
        <a:off x="31613" y="236749"/>
        <a:ext cx="11221000" cy="584369"/>
      </dsp:txXfrm>
    </dsp:sp>
    <dsp:sp modelId="{2979E8E3-95A9-492E-B006-DBCEE83E6D8A}">
      <dsp:nvSpPr>
        <dsp:cNvPr id="0" name=""/>
        <dsp:cNvSpPr/>
      </dsp:nvSpPr>
      <dsp:spPr>
        <a:xfrm>
          <a:off x="0" y="930491"/>
          <a:ext cx="11284226" cy="647595"/>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Introduction of Stress Tests</a:t>
          </a:r>
          <a:endParaRPr lang="el-GR" sz="2700" kern="1200" dirty="0"/>
        </a:p>
      </dsp:txBody>
      <dsp:txXfrm>
        <a:off x="31613" y="962104"/>
        <a:ext cx="11221000" cy="584369"/>
      </dsp:txXfrm>
    </dsp:sp>
    <dsp:sp modelId="{2F35FE9C-3894-49F9-9B3D-53A8E7D3C2E6}">
      <dsp:nvSpPr>
        <dsp:cNvPr id="0" name=""/>
        <dsp:cNvSpPr/>
      </dsp:nvSpPr>
      <dsp:spPr>
        <a:xfrm>
          <a:off x="0" y="1655847"/>
          <a:ext cx="11284226" cy="647595"/>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Moving Away from Uninformative Safety, Financial and Performance Indicators</a:t>
          </a:r>
          <a:endParaRPr lang="el-GR" sz="2700" kern="1200" dirty="0"/>
        </a:p>
      </dsp:txBody>
      <dsp:txXfrm>
        <a:off x="31613" y="1687460"/>
        <a:ext cx="11221000" cy="584369"/>
      </dsp:txXfrm>
    </dsp:sp>
    <dsp:sp modelId="{5ABF87DC-EACA-476B-9472-6D90A711343B}">
      <dsp:nvSpPr>
        <dsp:cNvPr id="0" name=""/>
        <dsp:cNvSpPr/>
      </dsp:nvSpPr>
      <dsp:spPr>
        <a:xfrm>
          <a:off x="0" y="2381202"/>
          <a:ext cx="11284226" cy="647595"/>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Restructuring of the ATFCM system</a:t>
          </a:r>
          <a:endParaRPr lang="el-GR" sz="2700" kern="1200" dirty="0"/>
        </a:p>
      </dsp:txBody>
      <dsp:txXfrm>
        <a:off x="31613" y="2412815"/>
        <a:ext cx="11221000" cy="584369"/>
      </dsp:txXfrm>
    </dsp:sp>
    <dsp:sp modelId="{BA2A6922-7F9C-4F88-97EB-86A2CB8162B1}">
      <dsp:nvSpPr>
        <dsp:cNvPr id="0" name=""/>
        <dsp:cNvSpPr/>
      </dsp:nvSpPr>
      <dsp:spPr>
        <a:xfrm>
          <a:off x="0" y="3106557"/>
          <a:ext cx="11284226" cy="647595"/>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Cultivating Adaptive Diversity</a:t>
          </a:r>
          <a:endParaRPr lang="el-GR" sz="2700" kern="1200" dirty="0"/>
        </a:p>
      </dsp:txBody>
      <dsp:txXfrm>
        <a:off x="31613" y="3138170"/>
        <a:ext cx="11221000" cy="584369"/>
      </dsp:txXfrm>
    </dsp:sp>
    <dsp:sp modelId="{CC86BCB7-69B3-49B7-9912-3798F7448707}">
      <dsp:nvSpPr>
        <dsp:cNvPr id="0" name=""/>
        <dsp:cNvSpPr/>
      </dsp:nvSpPr>
      <dsp:spPr>
        <a:xfrm>
          <a:off x="0" y="3831912"/>
          <a:ext cx="11284226" cy="64759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Tap local knowledge</a:t>
          </a:r>
          <a:endParaRPr lang="el-GR" sz="2700" kern="1200" dirty="0"/>
        </a:p>
      </dsp:txBody>
      <dsp:txXfrm>
        <a:off x="31613" y="3863525"/>
        <a:ext cx="11221000"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4FB7-3F57-4D65-BB0E-1D6B8DD65C7B}">
      <dsp:nvSpPr>
        <dsp:cNvPr id="0" name=""/>
        <dsp:cNvSpPr/>
      </dsp:nvSpPr>
      <dsp:spPr>
        <a:xfrm>
          <a:off x="1" y="0"/>
          <a:ext cx="3166495" cy="614365"/>
        </a:xfrm>
        <a:prstGeom prst="roundRect">
          <a:avLst>
            <a:gd name="adj" fmla="val 1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Environment</a:t>
          </a:r>
        </a:p>
      </dsp:txBody>
      <dsp:txXfrm>
        <a:off x="17995" y="17994"/>
        <a:ext cx="3130507" cy="578377"/>
      </dsp:txXfrm>
    </dsp:sp>
    <dsp:sp modelId="{10C52EF2-E7F7-4AAD-9006-D8DACCC4E67A}">
      <dsp:nvSpPr>
        <dsp:cNvPr id="0" name=""/>
        <dsp:cNvSpPr/>
      </dsp:nvSpPr>
      <dsp:spPr>
        <a:xfrm>
          <a:off x="3154882" y="0"/>
          <a:ext cx="2885236" cy="614375"/>
        </a:xfrm>
        <a:prstGeom prst="roundRect">
          <a:avLst>
            <a:gd name="adj" fmla="val 10000"/>
          </a:avLst>
        </a:prstGeom>
        <a:solidFill>
          <a:srgbClr val="0070C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t>Aviation Industry</a:t>
          </a:r>
        </a:p>
      </dsp:txBody>
      <dsp:txXfrm>
        <a:off x="3172876" y="17994"/>
        <a:ext cx="2849248" cy="578387"/>
      </dsp:txXfrm>
    </dsp:sp>
    <dsp:sp modelId="{1D50016C-EF2B-40A9-8445-06FE6491CE90}">
      <dsp:nvSpPr>
        <dsp:cNvPr id="0" name=""/>
        <dsp:cNvSpPr/>
      </dsp:nvSpPr>
      <dsp:spPr>
        <a:xfrm>
          <a:off x="2689024" y="4068394"/>
          <a:ext cx="717951" cy="717951"/>
        </a:xfrm>
        <a:prstGeom prst="triangle">
          <a:avLst/>
        </a:prstGeom>
        <a:solidFill>
          <a:srgbClr val="66330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1C536B-1879-244A-8BDE-142C8FD17ED1}">
      <dsp:nvSpPr>
        <dsp:cNvPr id="0" name=""/>
        <dsp:cNvSpPr/>
      </dsp:nvSpPr>
      <dsp:spPr>
        <a:xfrm rot="581824">
          <a:off x="894144" y="3767811"/>
          <a:ext cx="4307711" cy="291009"/>
        </a:xfrm>
        <a:prstGeom prst="rect">
          <a:avLst/>
        </a:prstGeom>
        <a:solidFill>
          <a:schemeClr val="tx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9E8C69-4EF4-4B43-8AEE-8C25061B365A}">
      <dsp:nvSpPr>
        <dsp:cNvPr id="0" name=""/>
        <dsp:cNvSpPr/>
      </dsp:nvSpPr>
      <dsp:spPr>
        <a:xfrm rot="561351">
          <a:off x="3231831" y="2285278"/>
          <a:ext cx="2121237" cy="168840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Safety</a:t>
          </a:r>
        </a:p>
      </dsp:txBody>
      <dsp:txXfrm>
        <a:off x="3314252" y="2367699"/>
        <a:ext cx="1956395" cy="1523566"/>
      </dsp:txXfrm>
    </dsp:sp>
    <dsp:sp modelId="{D4C2A0EC-36E0-B447-B2B7-FE584A23B69E}">
      <dsp:nvSpPr>
        <dsp:cNvPr id="0" name=""/>
        <dsp:cNvSpPr/>
      </dsp:nvSpPr>
      <dsp:spPr>
        <a:xfrm rot="532479">
          <a:off x="3635317" y="1078010"/>
          <a:ext cx="1723084" cy="1225304"/>
        </a:xfrm>
        <a:prstGeom prst="roundRect">
          <a:avLst/>
        </a:prstGeom>
        <a:solidFill>
          <a:srgbClr val="FFCC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Capacity</a:t>
          </a:r>
        </a:p>
      </dsp:txBody>
      <dsp:txXfrm>
        <a:off x="3695131" y="1137824"/>
        <a:ext cx="1603456" cy="1105676"/>
      </dsp:txXfrm>
    </dsp:sp>
    <dsp:sp modelId="{88545C32-2F29-5A48-9500-9AF9FB6988CB}">
      <dsp:nvSpPr>
        <dsp:cNvPr id="0" name=""/>
        <dsp:cNvSpPr/>
      </dsp:nvSpPr>
      <dsp:spPr>
        <a:xfrm rot="632915">
          <a:off x="1142161" y="2621477"/>
          <a:ext cx="1723084" cy="926416"/>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Noise Abatement</a:t>
          </a:r>
        </a:p>
      </dsp:txBody>
      <dsp:txXfrm>
        <a:off x="1187385" y="2666701"/>
        <a:ext cx="1632636" cy="835968"/>
      </dsp:txXfrm>
    </dsp:sp>
    <dsp:sp modelId="{FC5B62A4-E072-7B4C-8878-5C32519DCFD3}">
      <dsp:nvSpPr>
        <dsp:cNvPr id="0" name=""/>
        <dsp:cNvSpPr/>
      </dsp:nvSpPr>
      <dsp:spPr>
        <a:xfrm rot="602366">
          <a:off x="1272435" y="2121749"/>
          <a:ext cx="1765041" cy="49453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Local Air Quality</a:t>
          </a:r>
        </a:p>
      </dsp:txBody>
      <dsp:txXfrm>
        <a:off x="1296576" y="2145890"/>
        <a:ext cx="1716759" cy="44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4BD8F71-E1F9-43E9-8EE9-8AB1C068AEB2}" type="datetimeFigureOut">
              <a:rPr lang="fr-CH" smtClean="0"/>
              <a:t>13.09.2022</a:t>
            </a:fld>
            <a:endParaRPr lang="fr-CH"/>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F6F3A3B7-5B65-4A0E-AF6A-DCC927490827}" type="slidenum">
              <a:rPr lang="fr-CH" smtClean="0"/>
              <a:t>‹#›</a:t>
            </a:fld>
            <a:endParaRPr lang="fr-CH"/>
          </a:p>
        </p:txBody>
      </p:sp>
    </p:spTree>
    <p:extLst>
      <p:ext uri="{BB962C8B-B14F-4D97-AF65-F5344CB8AC3E}">
        <p14:creationId xmlns:p14="http://schemas.microsoft.com/office/powerpoint/2010/main" val="204891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2</a:t>
            </a:fld>
            <a:endParaRPr lang="fr-CH"/>
          </a:p>
        </p:txBody>
      </p:sp>
    </p:spTree>
    <p:extLst>
      <p:ext uri="{BB962C8B-B14F-4D97-AF65-F5344CB8AC3E}">
        <p14:creationId xmlns:p14="http://schemas.microsoft.com/office/powerpoint/2010/main" val="406780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11</a:t>
            </a:fld>
            <a:endParaRPr lang="fr-CH"/>
          </a:p>
        </p:txBody>
      </p:sp>
    </p:spTree>
    <p:extLst>
      <p:ext uri="{BB962C8B-B14F-4D97-AF65-F5344CB8AC3E}">
        <p14:creationId xmlns:p14="http://schemas.microsoft.com/office/powerpoint/2010/main" val="42803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12</a:t>
            </a:fld>
            <a:endParaRPr lang="fr-CH"/>
          </a:p>
        </p:txBody>
      </p:sp>
    </p:spTree>
    <p:extLst>
      <p:ext uri="{BB962C8B-B14F-4D97-AF65-F5344CB8AC3E}">
        <p14:creationId xmlns:p14="http://schemas.microsoft.com/office/powerpoint/2010/main" val="394803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 environment case is a documented body of evidence that provides argument that a certain procedure is </a:t>
            </a:r>
            <a:r>
              <a:rPr lang="en-US" dirty="0" err="1"/>
              <a:t>optimised</a:t>
            </a:r>
            <a:r>
              <a:rPr lang="en-US" dirty="0"/>
              <a:t> for all individual environmental factors as </a:t>
            </a:r>
            <a:r>
              <a:rPr lang="en-US" dirty="0" err="1"/>
              <a:t>prioritised</a:t>
            </a:r>
            <a:r>
              <a:rPr lang="en-US" dirty="0"/>
              <a:t> by the appropriate authorities.</a:t>
            </a:r>
          </a:p>
          <a:p>
            <a:r>
              <a:rPr lang="en-US" dirty="0"/>
              <a:t>• An environment case should provide a detailed overview to the appropriate authorities for the determination of priorities of the individual environmental factors on a strategic level.</a:t>
            </a:r>
            <a:endParaRPr lang="fr-CH" dirty="0"/>
          </a:p>
          <a:p>
            <a:endParaRPr lang="fr-CH" dirty="0"/>
          </a:p>
        </p:txBody>
      </p:sp>
      <p:sp>
        <p:nvSpPr>
          <p:cNvPr id="4" name="Slide Number Placeholder 3"/>
          <p:cNvSpPr>
            <a:spLocks noGrp="1"/>
          </p:cNvSpPr>
          <p:nvPr>
            <p:ph type="sldNum" sz="quarter" idx="5"/>
          </p:nvPr>
        </p:nvSpPr>
        <p:spPr/>
        <p:txBody>
          <a:bodyPr/>
          <a:lstStyle/>
          <a:p>
            <a:fld id="{F6F3A3B7-5B65-4A0E-AF6A-DCC927490827}" type="slidenum">
              <a:rPr lang="fr-CH" smtClean="0"/>
              <a:t>15</a:t>
            </a:fld>
            <a:endParaRPr lang="fr-CH"/>
          </a:p>
        </p:txBody>
      </p:sp>
    </p:spTree>
    <p:extLst>
      <p:ext uri="{BB962C8B-B14F-4D97-AF65-F5344CB8AC3E}">
        <p14:creationId xmlns:p14="http://schemas.microsoft.com/office/powerpoint/2010/main" val="2487424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 environment case is a documented body of evidence that provides argument that a certain procedure is </a:t>
            </a:r>
            <a:r>
              <a:rPr lang="en-US" dirty="0" err="1"/>
              <a:t>optimised</a:t>
            </a:r>
            <a:r>
              <a:rPr lang="en-US" dirty="0"/>
              <a:t> for all individual environmental factors as </a:t>
            </a:r>
            <a:r>
              <a:rPr lang="en-US" dirty="0" err="1"/>
              <a:t>prioritised</a:t>
            </a:r>
            <a:r>
              <a:rPr lang="en-US" dirty="0"/>
              <a:t> by the appropriate authorities.</a:t>
            </a:r>
          </a:p>
          <a:p>
            <a:r>
              <a:rPr lang="en-US" dirty="0"/>
              <a:t>• An environment case should provide a detailed overview to the appropriate authorities for the determination of priorities of the individual environmental factors on a strategic level.</a:t>
            </a:r>
            <a:endParaRPr lang="fr-CH" dirty="0"/>
          </a:p>
          <a:p>
            <a:endParaRPr lang="fr-CH" dirty="0"/>
          </a:p>
        </p:txBody>
      </p:sp>
      <p:sp>
        <p:nvSpPr>
          <p:cNvPr id="4" name="Slide Number Placeholder 3"/>
          <p:cNvSpPr>
            <a:spLocks noGrp="1"/>
          </p:cNvSpPr>
          <p:nvPr>
            <p:ph type="sldNum" sz="quarter" idx="5"/>
          </p:nvPr>
        </p:nvSpPr>
        <p:spPr/>
        <p:txBody>
          <a:bodyPr/>
          <a:lstStyle/>
          <a:p>
            <a:fld id="{F6F3A3B7-5B65-4A0E-AF6A-DCC927490827}" type="slidenum">
              <a:rPr lang="fr-CH" smtClean="0"/>
              <a:t>16</a:t>
            </a:fld>
            <a:endParaRPr lang="fr-CH"/>
          </a:p>
        </p:txBody>
      </p:sp>
    </p:spTree>
    <p:extLst>
      <p:ext uri="{BB962C8B-B14F-4D97-AF65-F5344CB8AC3E}">
        <p14:creationId xmlns:p14="http://schemas.microsoft.com/office/powerpoint/2010/main" val="146320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17</a:t>
            </a:fld>
            <a:endParaRPr lang="fr-CH"/>
          </a:p>
        </p:txBody>
      </p:sp>
    </p:spTree>
    <p:extLst>
      <p:ext uri="{BB962C8B-B14F-4D97-AF65-F5344CB8AC3E}">
        <p14:creationId xmlns:p14="http://schemas.microsoft.com/office/powerpoint/2010/main" val="313612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18</a:t>
            </a:fld>
            <a:endParaRPr lang="fr-CH"/>
          </a:p>
        </p:txBody>
      </p:sp>
    </p:spTree>
    <p:extLst>
      <p:ext uri="{BB962C8B-B14F-4D97-AF65-F5344CB8AC3E}">
        <p14:creationId xmlns:p14="http://schemas.microsoft.com/office/powerpoint/2010/main" val="203027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19</a:t>
            </a:fld>
            <a:endParaRPr lang="fr-CH"/>
          </a:p>
        </p:txBody>
      </p:sp>
    </p:spTree>
    <p:extLst>
      <p:ext uri="{BB962C8B-B14F-4D97-AF65-F5344CB8AC3E}">
        <p14:creationId xmlns:p14="http://schemas.microsoft.com/office/powerpoint/2010/main" val="292528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3</a:t>
            </a:fld>
            <a:endParaRPr lang="fr-CH"/>
          </a:p>
        </p:txBody>
      </p:sp>
    </p:spTree>
    <p:extLst>
      <p:ext uri="{BB962C8B-B14F-4D97-AF65-F5344CB8AC3E}">
        <p14:creationId xmlns:p14="http://schemas.microsoft.com/office/powerpoint/2010/main" val="397773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4</a:t>
            </a:fld>
            <a:endParaRPr lang="fr-CH"/>
          </a:p>
        </p:txBody>
      </p:sp>
    </p:spTree>
    <p:extLst>
      <p:ext uri="{BB962C8B-B14F-4D97-AF65-F5344CB8AC3E}">
        <p14:creationId xmlns:p14="http://schemas.microsoft.com/office/powerpoint/2010/main" val="547070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5</a:t>
            </a:fld>
            <a:endParaRPr lang="fr-CH"/>
          </a:p>
        </p:txBody>
      </p:sp>
    </p:spTree>
    <p:extLst>
      <p:ext uri="{BB962C8B-B14F-4D97-AF65-F5344CB8AC3E}">
        <p14:creationId xmlns:p14="http://schemas.microsoft.com/office/powerpoint/2010/main" val="194780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6</a:t>
            </a:fld>
            <a:endParaRPr lang="fr-CH"/>
          </a:p>
        </p:txBody>
      </p:sp>
    </p:spTree>
    <p:extLst>
      <p:ext uri="{BB962C8B-B14F-4D97-AF65-F5344CB8AC3E}">
        <p14:creationId xmlns:p14="http://schemas.microsoft.com/office/powerpoint/2010/main" val="403034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7</a:t>
            </a:fld>
            <a:endParaRPr lang="fr-CH"/>
          </a:p>
        </p:txBody>
      </p:sp>
    </p:spTree>
    <p:extLst>
      <p:ext uri="{BB962C8B-B14F-4D97-AF65-F5344CB8AC3E}">
        <p14:creationId xmlns:p14="http://schemas.microsoft.com/office/powerpoint/2010/main" val="1431013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8</a:t>
            </a:fld>
            <a:endParaRPr lang="fr-CH"/>
          </a:p>
        </p:txBody>
      </p:sp>
    </p:spTree>
    <p:extLst>
      <p:ext uri="{BB962C8B-B14F-4D97-AF65-F5344CB8AC3E}">
        <p14:creationId xmlns:p14="http://schemas.microsoft.com/office/powerpoint/2010/main" val="179398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9</a:t>
            </a:fld>
            <a:endParaRPr lang="fr-CH"/>
          </a:p>
        </p:txBody>
      </p:sp>
    </p:spTree>
    <p:extLst>
      <p:ext uri="{BB962C8B-B14F-4D97-AF65-F5344CB8AC3E}">
        <p14:creationId xmlns:p14="http://schemas.microsoft.com/office/powerpoint/2010/main" val="214712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1241425"/>
            <a:ext cx="5954712" cy="334962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F6F3A3B7-5B65-4A0E-AF6A-DCC927490827}" type="slidenum">
              <a:rPr lang="fr-CH" smtClean="0"/>
              <a:t>10</a:t>
            </a:fld>
            <a:endParaRPr lang="fr-CH"/>
          </a:p>
        </p:txBody>
      </p:sp>
    </p:spTree>
    <p:extLst>
      <p:ext uri="{BB962C8B-B14F-4D97-AF65-F5344CB8AC3E}">
        <p14:creationId xmlns:p14="http://schemas.microsoft.com/office/powerpoint/2010/main" val="295113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nl-BE" dirty="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BE"/>
              <a:t>Click to edit Master subtitle style</a:t>
            </a:r>
            <a:endParaRPr lang="en-US" dirty="0"/>
          </a:p>
        </p:txBody>
      </p:sp>
      <p:sp>
        <p:nvSpPr>
          <p:cNvPr id="7" name="Date Placeholder 6"/>
          <p:cNvSpPr>
            <a:spLocks noGrp="1"/>
          </p:cNvSpPr>
          <p:nvPr>
            <p:ph type="dt" sz="half" idx="10"/>
          </p:nvPr>
        </p:nvSpPr>
        <p:spPr>
          <a:xfrm>
            <a:off x="933893" y="5718972"/>
            <a:ext cx="2743200" cy="365125"/>
          </a:xfrm>
          <a:prstGeom prst="rect">
            <a:avLst/>
          </a:prstGeom>
        </p:spPr>
        <p:txBody>
          <a:bodyPr/>
          <a:lstStyle/>
          <a:p>
            <a:fld id="{C27F0F8B-C030-6D4F-8739-FE5CEFC2A4F9}" type="datetime1">
              <a:rPr lang="en-US" smtClean="0"/>
              <a:pPr/>
              <a:t>9/13/2022</a:t>
            </a:fld>
            <a:endParaRPr lang="en-US" dirty="0"/>
          </a:p>
        </p:txBody>
      </p:sp>
      <p:sp>
        <p:nvSpPr>
          <p:cNvPr id="8" name="Footer Placeholder 7"/>
          <p:cNvSpPr>
            <a:spLocks noGrp="1"/>
          </p:cNvSpPr>
          <p:nvPr>
            <p:ph type="ftr" sz="quarter" idx="11"/>
          </p:nvPr>
        </p:nvSpPr>
        <p:spPr/>
        <p:txBody>
          <a:bodyPr/>
          <a:lstStyle/>
          <a:p>
            <a:r>
              <a:rPr lang="en-US"/>
              <a:t>International Federation of Air Traffic Controllers’ Associations</a:t>
            </a:r>
            <a:endParaRPr lang="en-US" dirty="0"/>
          </a:p>
        </p:txBody>
      </p:sp>
      <p:sp>
        <p:nvSpPr>
          <p:cNvPr id="9" name="Slide Number Placeholder 8"/>
          <p:cNvSpPr>
            <a:spLocks noGrp="1"/>
          </p:cNvSpPr>
          <p:nvPr>
            <p:ph type="sldNum" sz="quarter" idx="12"/>
          </p:nvPr>
        </p:nvSpPr>
        <p:spPr/>
        <p:txBody>
          <a:bodyPr/>
          <a:lstStyle/>
          <a:p>
            <a:fld id="{6ACAC15D-9447-4B44-A631-DE9E3BEEEE7E}" type="slidenum">
              <a:rPr lang="en-US" smtClean="0"/>
              <a:pPr/>
              <a:t>‹#›</a:t>
            </a:fld>
            <a:endParaRPr lang="en-US" dirty="0"/>
          </a:p>
        </p:txBody>
      </p:sp>
    </p:spTree>
    <p:extLst>
      <p:ext uri="{BB962C8B-B14F-4D97-AF65-F5344CB8AC3E}">
        <p14:creationId xmlns:p14="http://schemas.microsoft.com/office/powerpoint/2010/main" val="788336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4" name="Date Placeholder 3"/>
          <p:cNvSpPr>
            <a:spLocks noGrp="1"/>
          </p:cNvSpPr>
          <p:nvPr>
            <p:ph type="dt" sz="half" idx="10"/>
          </p:nvPr>
        </p:nvSpPr>
        <p:spPr>
          <a:xfrm>
            <a:off x="933893" y="5718972"/>
            <a:ext cx="2743200" cy="365125"/>
          </a:xfrm>
          <a:prstGeom prst="rect">
            <a:avLst/>
          </a:prstGeom>
        </p:spPr>
        <p:txBody>
          <a:bodyPr/>
          <a:lstStyle/>
          <a:p>
            <a:fld id="{9C4E57AF-3C50-744A-BC6F-E57247F7BCCC}" type="datetime1">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951438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nl-BE"/>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4" name="Date Placeholder 3"/>
          <p:cNvSpPr>
            <a:spLocks noGrp="1"/>
          </p:cNvSpPr>
          <p:nvPr>
            <p:ph type="dt" sz="half" idx="10"/>
          </p:nvPr>
        </p:nvSpPr>
        <p:spPr>
          <a:xfrm>
            <a:off x="933893" y="5718972"/>
            <a:ext cx="2743200" cy="365125"/>
          </a:xfrm>
          <a:prstGeom prst="rect">
            <a:avLst/>
          </a:prstGeom>
        </p:spPr>
        <p:txBody>
          <a:bodyPr/>
          <a:lstStyle/>
          <a:p>
            <a:fld id="{EF8C61F5-30D9-874D-A3B8-616B986DD0D4}" type="datetime1">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670239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dirty="0"/>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4" name="Date Placeholder 3"/>
          <p:cNvSpPr>
            <a:spLocks noGrp="1"/>
          </p:cNvSpPr>
          <p:nvPr>
            <p:ph type="dt" sz="half" idx="10"/>
          </p:nvPr>
        </p:nvSpPr>
        <p:spPr>
          <a:xfrm>
            <a:off x="933893" y="5718972"/>
            <a:ext cx="2743200" cy="365125"/>
          </a:xfrm>
          <a:prstGeom prst="rect">
            <a:avLst/>
          </a:prstGeom>
        </p:spPr>
        <p:txBody>
          <a:bodyPr/>
          <a:lstStyle/>
          <a:p>
            <a:fld id="{230A4472-C53D-F749-AA69-7AA109D289EC}" type="datetime1">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174103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nl-BE"/>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BE" dirty="0"/>
              <a:t>Click to edit Master text styles</a:t>
            </a:r>
          </a:p>
        </p:txBody>
      </p:sp>
      <p:sp>
        <p:nvSpPr>
          <p:cNvPr id="4" name="Date Placeholder 3"/>
          <p:cNvSpPr>
            <a:spLocks noGrp="1"/>
          </p:cNvSpPr>
          <p:nvPr>
            <p:ph type="dt" sz="half" idx="10"/>
          </p:nvPr>
        </p:nvSpPr>
        <p:spPr>
          <a:xfrm>
            <a:off x="933893" y="5718972"/>
            <a:ext cx="2743200" cy="365125"/>
          </a:xfrm>
          <a:prstGeom prst="rect">
            <a:avLst/>
          </a:prstGeom>
        </p:spPr>
        <p:txBody>
          <a:bodyPr/>
          <a:lstStyle/>
          <a:p>
            <a:fld id="{3C4BEBB4-2591-D94E-9AB2-5A35BF75FC6B}" type="datetime1">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1236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5" name="Date Placeholder 4"/>
          <p:cNvSpPr>
            <a:spLocks noGrp="1"/>
          </p:cNvSpPr>
          <p:nvPr>
            <p:ph type="dt" sz="half" idx="10"/>
          </p:nvPr>
        </p:nvSpPr>
        <p:spPr>
          <a:xfrm>
            <a:off x="933893" y="5718972"/>
            <a:ext cx="2743200" cy="365125"/>
          </a:xfrm>
          <a:prstGeom prst="rect">
            <a:avLst/>
          </a:prstGeom>
        </p:spPr>
        <p:txBody>
          <a:bodyPr/>
          <a:lstStyle/>
          <a:p>
            <a:fld id="{EEA158F7-8939-3441-8FB0-27500B60FFC8}" type="datetime1">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167540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nl-BE"/>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7" name="Date Placeholder 6"/>
          <p:cNvSpPr>
            <a:spLocks noGrp="1"/>
          </p:cNvSpPr>
          <p:nvPr>
            <p:ph type="dt" sz="half" idx="10"/>
          </p:nvPr>
        </p:nvSpPr>
        <p:spPr>
          <a:xfrm>
            <a:off x="933893" y="5718972"/>
            <a:ext cx="2743200" cy="365125"/>
          </a:xfrm>
          <a:prstGeom prst="rect">
            <a:avLst/>
          </a:prstGeom>
        </p:spPr>
        <p:txBody>
          <a:bodyPr/>
          <a:lstStyle/>
          <a:p>
            <a:fld id="{9769B414-7EB7-E94A-B81D-39C170806136}" type="datetime1">
              <a:rPr lang="en-US" smtClean="0"/>
              <a:pPr/>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683414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dirty="0"/>
          </a:p>
        </p:txBody>
      </p:sp>
      <p:sp>
        <p:nvSpPr>
          <p:cNvPr id="3" name="Date Placeholder 2"/>
          <p:cNvSpPr>
            <a:spLocks noGrp="1"/>
          </p:cNvSpPr>
          <p:nvPr>
            <p:ph type="dt" sz="half" idx="10"/>
          </p:nvPr>
        </p:nvSpPr>
        <p:spPr>
          <a:xfrm>
            <a:off x="933893" y="5718972"/>
            <a:ext cx="2743200" cy="365125"/>
          </a:xfrm>
          <a:prstGeom prst="rect">
            <a:avLst/>
          </a:prstGeom>
        </p:spPr>
        <p:txBody>
          <a:bodyPr/>
          <a:lstStyle/>
          <a:p>
            <a:fld id="{493331DF-27DB-144B-8BD1-0CFACDBCFBC1}" type="datetime1">
              <a:rPr lang="en-US" smtClean="0"/>
              <a:pPr/>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140483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33893" y="5718972"/>
            <a:ext cx="2743200" cy="365125"/>
          </a:xfrm>
          <a:prstGeom prst="rect">
            <a:avLst/>
          </a:prstGeom>
        </p:spPr>
        <p:txBody>
          <a:bodyPr/>
          <a:lstStyle/>
          <a:p>
            <a:fld id="{F022C3E9-D272-0641-9856-FE686A86F804}" type="datetime1">
              <a:rPr lang="en-US" smtClean="0"/>
              <a:pPr/>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170553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BE"/>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a:t>Click to edit Master text styles</a:t>
            </a:r>
          </a:p>
        </p:txBody>
      </p:sp>
      <p:sp>
        <p:nvSpPr>
          <p:cNvPr id="5" name="Date Placeholder 4"/>
          <p:cNvSpPr>
            <a:spLocks noGrp="1"/>
          </p:cNvSpPr>
          <p:nvPr>
            <p:ph type="dt" sz="half" idx="10"/>
          </p:nvPr>
        </p:nvSpPr>
        <p:spPr>
          <a:xfrm>
            <a:off x="933893" y="5718972"/>
            <a:ext cx="2743200" cy="365125"/>
          </a:xfrm>
          <a:prstGeom prst="rect">
            <a:avLst/>
          </a:prstGeom>
        </p:spPr>
        <p:txBody>
          <a:bodyPr/>
          <a:lstStyle/>
          <a:p>
            <a:fld id="{3CE7F91E-0522-1C43-A5CC-199E4237A7D5}" type="datetime1">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37800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BE"/>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a:t>Click to edit Master text styles</a:t>
            </a:r>
          </a:p>
        </p:txBody>
      </p:sp>
      <p:sp>
        <p:nvSpPr>
          <p:cNvPr id="5" name="Date Placeholder 4"/>
          <p:cNvSpPr>
            <a:spLocks noGrp="1"/>
          </p:cNvSpPr>
          <p:nvPr>
            <p:ph type="dt" sz="half" idx="10"/>
          </p:nvPr>
        </p:nvSpPr>
        <p:spPr>
          <a:xfrm>
            <a:off x="933893" y="5718972"/>
            <a:ext cx="2743200" cy="365125"/>
          </a:xfrm>
          <a:prstGeom prst="rect">
            <a:avLst/>
          </a:prstGeom>
        </p:spPr>
        <p:txBody>
          <a:bodyPr/>
          <a:lstStyle/>
          <a:p>
            <a:fld id="{1FA93DCB-0C61-C04B-AD9E-4E980CCF004C}" type="datetime1">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AC15D-9447-4B44-A631-DE9E3BEEEE7E}" type="slidenum">
              <a:rPr lang="en-US" smtClean="0"/>
              <a:pPr/>
              <a:t>‹#›</a:t>
            </a:fld>
            <a:endParaRPr lang="en-US"/>
          </a:p>
        </p:txBody>
      </p:sp>
    </p:spTree>
    <p:extLst>
      <p:ext uri="{BB962C8B-B14F-4D97-AF65-F5344CB8AC3E}">
        <p14:creationId xmlns:p14="http://schemas.microsoft.com/office/powerpoint/2010/main" val="80068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nl-BE"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5" name="Footer Placeholder 4"/>
          <p:cNvSpPr>
            <a:spLocks noGrp="1"/>
          </p:cNvSpPr>
          <p:nvPr>
            <p:ph type="ftr" sz="quarter" idx="3"/>
          </p:nvPr>
        </p:nvSpPr>
        <p:spPr>
          <a:xfrm>
            <a:off x="901237" y="6579514"/>
            <a:ext cx="3740727" cy="175077"/>
          </a:xfrm>
          <a:prstGeom prst="rect">
            <a:avLst/>
          </a:prstGeom>
        </p:spPr>
        <p:txBody>
          <a:bodyPr vert="horz" wrap="none" lIns="91440" tIns="45720" rIns="91440" bIns="45720" rtlCol="0" anchor="ctr" anchorCtr="0"/>
          <a:lstStyle>
            <a:lvl1pPr algn="l">
              <a:defRPr sz="750" spc="70" baseline="0">
                <a:solidFill>
                  <a:schemeClr val="tx2"/>
                </a:solidFill>
                <a:latin typeface="Bebas Neue" charset="0"/>
              </a:defRPr>
            </a:lvl1pPr>
          </a:lstStyle>
          <a:p>
            <a:r>
              <a:rPr lang="en-US" dirty="0"/>
              <a:t>International Federation of Air Traffic Controllers’ Associations</a:t>
            </a:r>
          </a:p>
        </p:txBody>
      </p:sp>
      <p:sp>
        <p:nvSpPr>
          <p:cNvPr id="8" name="Triangle 7"/>
          <p:cNvSpPr/>
          <p:nvPr/>
        </p:nvSpPr>
        <p:spPr>
          <a:xfrm>
            <a:off x="11598731" y="6456148"/>
            <a:ext cx="816428" cy="368298"/>
          </a:xfrm>
          <a:prstGeom prst="triangle">
            <a:avLst>
              <a:gd name="adj" fmla="val 7739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642275" y="6649371"/>
            <a:ext cx="533400" cy="175077"/>
          </a:xfrm>
          <a:prstGeom prst="rect">
            <a:avLst/>
          </a:prstGeom>
        </p:spPr>
        <p:txBody>
          <a:bodyPr vert="horz" lIns="91440" tIns="45720" rIns="91440" bIns="45720" rtlCol="0" anchor="ctr"/>
          <a:lstStyle>
            <a:lvl1pPr algn="r">
              <a:defRPr sz="900" baseline="0">
                <a:solidFill>
                  <a:schemeClr val="bg1"/>
                </a:solidFill>
                <a:latin typeface="Bebas Neue" charset="0"/>
              </a:defRPr>
            </a:lvl1pPr>
          </a:lstStyle>
          <a:p>
            <a:fld id="{6ACAC15D-9447-4B44-A631-DE9E3BEEEE7E}" type="slidenum">
              <a:rPr lang="en-US" smtClean="0"/>
              <a:pPr/>
              <a:t>‹#›</a:t>
            </a:fld>
            <a:endParaRPr lang="en-US" dirty="0"/>
          </a:p>
        </p:txBody>
      </p:sp>
      <p:sp>
        <p:nvSpPr>
          <p:cNvPr id="9" name="Rectangle 8"/>
          <p:cNvSpPr/>
          <p:nvPr/>
        </p:nvSpPr>
        <p:spPr>
          <a:xfrm>
            <a:off x="1" y="6781800"/>
            <a:ext cx="12192000" cy="7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468" y="6471558"/>
            <a:ext cx="835033" cy="237788"/>
          </a:xfrm>
          <a:prstGeom prst="rect">
            <a:avLst/>
          </a:prstGeom>
        </p:spPr>
      </p:pic>
    </p:spTree>
    <p:extLst>
      <p:ext uri="{BB962C8B-B14F-4D97-AF65-F5344CB8AC3E}">
        <p14:creationId xmlns:p14="http://schemas.microsoft.com/office/powerpoint/2010/main" val="180845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2"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baseline="0">
          <a:solidFill>
            <a:schemeClr val="tx1"/>
          </a:solidFill>
          <a:latin typeface="Bebas Neue"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Roboto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Roboto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Roboto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C60722-6F72-497F-9664-A67E4C20AFC4}"/>
              </a:ext>
            </a:extLst>
          </p:cNvPr>
          <p:cNvSpPr>
            <a:spLocks noGrp="1"/>
          </p:cNvSpPr>
          <p:nvPr>
            <p:ph type="ftr" sz="quarter" idx="11"/>
          </p:nvPr>
        </p:nvSpPr>
        <p:spPr/>
        <p:txBody>
          <a:bodyPr/>
          <a:lstStyle/>
          <a:p>
            <a:r>
              <a:rPr lang="en-US" dirty="0"/>
              <a:t>International Federation of Air Traffic Controllers’ Associations</a:t>
            </a:r>
          </a:p>
        </p:txBody>
      </p:sp>
      <p:sp>
        <p:nvSpPr>
          <p:cNvPr id="5" name="Slide Number Placeholder 4">
            <a:extLst>
              <a:ext uri="{FF2B5EF4-FFF2-40B4-BE49-F238E27FC236}">
                <a16:creationId xmlns:a16="http://schemas.microsoft.com/office/drawing/2014/main" id="{CC1F1019-5409-48BF-BE4F-AC5D989EEB78}"/>
              </a:ext>
            </a:extLst>
          </p:cNvPr>
          <p:cNvSpPr>
            <a:spLocks noGrp="1"/>
          </p:cNvSpPr>
          <p:nvPr>
            <p:ph type="sldNum" sz="quarter" idx="12"/>
          </p:nvPr>
        </p:nvSpPr>
        <p:spPr/>
        <p:txBody>
          <a:bodyPr/>
          <a:lstStyle/>
          <a:p>
            <a:fld id="{6ACAC15D-9447-4B44-A631-DE9E3BEEEE7E}" type="slidenum">
              <a:rPr lang="en-US" smtClean="0"/>
              <a:pPr/>
              <a:t>1</a:t>
            </a:fld>
            <a:endParaRPr lang="en-US" dirty="0"/>
          </a:p>
        </p:txBody>
      </p:sp>
      <p:pic>
        <p:nvPicPr>
          <p:cNvPr id="7" name="Picture 6">
            <a:extLst>
              <a:ext uri="{FF2B5EF4-FFF2-40B4-BE49-F238E27FC236}">
                <a16:creationId xmlns:a16="http://schemas.microsoft.com/office/drawing/2014/main" id="{972B06C4-AB47-4FB0-853A-B87CEC6778FB}"/>
              </a:ext>
            </a:extLst>
          </p:cNvPr>
          <p:cNvPicPr>
            <a:picLocks noChangeAspect="1"/>
          </p:cNvPicPr>
          <p:nvPr/>
        </p:nvPicPr>
        <p:blipFill rotWithShape="1">
          <a:blip r:embed="rId2"/>
          <a:srcRect l="63359" t="24500" r="16172" b="47875"/>
          <a:stretch/>
        </p:blipFill>
        <p:spPr>
          <a:xfrm>
            <a:off x="1728788" y="206431"/>
            <a:ext cx="8734425" cy="3683796"/>
          </a:xfrm>
          <a:prstGeom prst="rect">
            <a:avLst/>
          </a:prstGeom>
        </p:spPr>
      </p:pic>
      <p:sp>
        <p:nvSpPr>
          <p:cNvPr id="8" name="TextBox 7">
            <a:extLst>
              <a:ext uri="{FF2B5EF4-FFF2-40B4-BE49-F238E27FC236}">
                <a16:creationId xmlns:a16="http://schemas.microsoft.com/office/drawing/2014/main" id="{B2703B88-DE65-49BE-AF03-079C3C0815F2}"/>
              </a:ext>
            </a:extLst>
          </p:cNvPr>
          <p:cNvSpPr txBox="1"/>
          <p:nvPr/>
        </p:nvSpPr>
        <p:spPr>
          <a:xfrm>
            <a:off x="350421" y="4246324"/>
            <a:ext cx="11491159" cy="1938992"/>
          </a:xfrm>
          <a:prstGeom prst="rect">
            <a:avLst/>
          </a:prstGeom>
          <a:noFill/>
        </p:spPr>
        <p:txBody>
          <a:bodyPr wrap="none" rtlCol="0">
            <a:spAutoFit/>
          </a:bodyPr>
          <a:lstStyle/>
          <a:p>
            <a:pPr algn="ctr"/>
            <a:r>
              <a:rPr lang="en-GB" sz="2400" b="1" dirty="0">
                <a:solidFill>
                  <a:schemeClr val="bg2">
                    <a:lumMod val="25000"/>
                  </a:schemeClr>
                </a:solidFill>
                <a:effectLst/>
                <a:latin typeface="+mj-lt"/>
                <a:ea typeface="Calibri" panose="020F0502020204030204" pitchFamily="34" charset="0"/>
                <a:cs typeface="Times New Roman" panose="02020603050405020304" pitchFamily="18" charset="0"/>
              </a:rPr>
              <a:t>Single European Sky and Resilience in ATM – can this be a ‘win-win’ for the aviation industry? </a:t>
            </a:r>
          </a:p>
          <a:p>
            <a:pPr algn="ctr"/>
            <a:r>
              <a:rPr lang="en-GB" sz="2400" b="1" dirty="0">
                <a:solidFill>
                  <a:schemeClr val="bg2">
                    <a:lumMod val="25000"/>
                  </a:schemeClr>
                </a:solidFill>
                <a:effectLst/>
                <a:latin typeface="+mj-lt"/>
                <a:ea typeface="Calibri" panose="020F0502020204030204" pitchFamily="34" charset="0"/>
                <a:cs typeface="Times New Roman" panose="02020603050405020304" pitchFamily="18" charset="0"/>
              </a:rPr>
              <a:t>The IFATCA input</a:t>
            </a:r>
          </a:p>
          <a:p>
            <a:pPr algn="ctr"/>
            <a:endParaRPr lang="en-GB" sz="2400" b="1" dirty="0">
              <a:solidFill>
                <a:schemeClr val="bg2">
                  <a:lumMod val="25000"/>
                </a:schemeClr>
              </a:solidFill>
              <a:latin typeface="+mj-lt"/>
              <a:ea typeface="Calibri" panose="020F0502020204030204" pitchFamily="34" charset="0"/>
              <a:cs typeface="Times New Roman" panose="02020603050405020304" pitchFamily="18" charset="0"/>
            </a:endParaRPr>
          </a:p>
          <a:p>
            <a:pPr algn="ctr"/>
            <a:r>
              <a:rPr lang="en-GB" sz="2400" b="1" dirty="0">
                <a:solidFill>
                  <a:schemeClr val="bg2">
                    <a:lumMod val="25000"/>
                  </a:schemeClr>
                </a:solidFill>
                <a:effectLst/>
                <a:latin typeface="+mj-lt"/>
                <a:ea typeface="Calibri" panose="020F0502020204030204" pitchFamily="34" charset="0"/>
                <a:cs typeface="Times New Roman" panose="02020603050405020304" pitchFamily="18" charset="0"/>
              </a:rPr>
              <a:t>Frederic Deleau, Executive Vice-President Europe </a:t>
            </a:r>
          </a:p>
          <a:p>
            <a:pPr algn="ctr"/>
            <a:r>
              <a:rPr lang="en-GB" sz="2400" b="1" dirty="0" err="1">
                <a:solidFill>
                  <a:schemeClr val="bg2">
                    <a:lumMod val="25000"/>
                  </a:schemeClr>
                </a:solidFill>
                <a:effectLst/>
                <a:latin typeface="+mj-lt"/>
                <a:ea typeface="Calibri" panose="020F0502020204030204" pitchFamily="34" charset="0"/>
                <a:cs typeface="Times New Roman" panose="02020603050405020304" pitchFamily="18" charset="0"/>
              </a:rPr>
              <a:t>Dr.</a:t>
            </a:r>
            <a:r>
              <a:rPr lang="en-GB" sz="2400" b="1" dirty="0">
                <a:solidFill>
                  <a:schemeClr val="bg2">
                    <a:lumMod val="25000"/>
                  </a:schemeClr>
                </a:solidFill>
                <a:effectLst/>
                <a:latin typeface="+mj-lt"/>
                <a:ea typeface="Calibri" panose="020F0502020204030204" pitchFamily="34" charset="0"/>
                <a:cs typeface="Times New Roman" panose="02020603050405020304" pitchFamily="18" charset="0"/>
              </a:rPr>
              <a:t> Stathis Malakis, Member of the JCHMS o</a:t>
            </a:r>
            <a:r>
              <a:rPr lang="en-GB" sz="2400" b="1" dirty="0">
                <a:solidFill>
                  <a:schemeClr val="bg2">
                    <a:lumMod val="25000"/>
                  </a:schemeClr>
                </a:solidFill>
                <a:latin typeface="+mj-lt"/>
                <a:ea typeface="Calibri" panose="020F0502020204030204" pitchFamily="34" charset="0"/>
                <a:cs typeface="Times New Roman" panose="02020603050405020304" pitchFamily="18" charset="0"/>
              </a:rPr>
              <a:t>f IFATCA </a:t>
            </a:r>
            <a:endParaRPr lang="fr-CH" sz="2400" b="1" dirty="0">
              <a:solidFill>
                <a:schemeClr val="bg2">
                  <a:lumMod val="2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654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10</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pic>
        <p:nvPicPr>
          <p:cNvPr id="4" name="Εικόνα 3">
            <a:extLst>
              <a:ext uri="{FF2B5EF4-FFF2-40B4-BE49-F238E27FC236}">
                <a16:creationId xmlns:a16="http://schemas.microsoft.com/office/drawing/2014/main" id="{A9DBDE5E-B8F8-5846-9B20-29F4A3445776}"/>
              </a:ext>
            </a:extLst>
          </p:cNvPr>
          <p:cNvPicPr>
            <a:picLocks noChangeAspect="1"/>
          </p:cNvPicPr>
          <p:nvPr/>
        </p:nvPicPr>
        <p:blipFill>
          <a:blip r:embed="rId3">
            <a:duotone>
              <a:schemeClr val="accent5">
                <a:shade val="45000"/>
                <a:satMod val="135000"/>
              </a:schemeClr>
              <a:prstClr val="white"/>
            </a:duotone>
          </a:blip>
          <a:stretch>
            <a:fillRect/>
          </a:stretch>
        </p:blipFill>
        <p:spPr>
          <a:xfrm>
            <a:off x="0" y="2160105"/>
            <a:ext cx="4035287" cy="4035287"/>
          </a:xfrm>
          <a:prstGeom prst="rect">
            <a:avLst/>
          </a:prstGeom>
        </p:spPr>
      </p:pic>
      <p:pic>
        <p:nvPicPr>
          <p:cNvPr id="8" name="Εικόνα 7">
            <a:extLst>
              <a:ext uri="{FF2B5EF4-FFF2-40B4-BE49-F238E27FC236}">
                <a16:creationId xmlns:a16="http://schemas.microsoft.com/office/drawing/2014/main" id="{D3C35B7A-0E04-38A1-D3BD-0CA833303F98}"/>
              </a:ext>
            </a:extLst>
          </p:cNvPr>
          <p:cNvPicPr>
            <a:picLocks noChangeAspect="1"/>
          </p:cNvPicPr>
          <p:nvPr/>
        </p:nvPicPr>
        <p:blipFill>
          <a:blip r:embed="rId4">
            <a:duotone>
              <a:schemeClr val="accent6">
                <a:shade val="45000"/>
                <a:satMod val="135000"/>
              </a:schemeClr>
              <a:prstClr val="white"/>
            </a:duotone>
          </a:blip>
          <a:stretch>
            <a:fillRect/>
          </a:stretch>
        </p:blipFill>
        <p:spPr>
          <a:xfrm>
            <a:off x="8769387" y="2508600"/>
            <a:ext cx="2687117" cy="2885036"/>
          </a:xfrm>
          <a:prstGeom prst="rect">
            <a:avLst/>
          </a:prstGeom>
        </p:spPr>
      </p:pic>
      <p:sp>
        <p:nvSpPr>
          <p:cNvPr id="2" name="TextBox 1">
            <a:extLst>
              <a:ext uri="{FF2B5EF4-FFF2-40B4-BE49-F238E27FC236}">
                <a16:creationId xmlns:a16="http://schemas.microsoft.com/office/drawing/2014/main" id="{35D2F9A5-C543-BDD8-21AD-89DD9615E4D6}"/>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Three patterns of adaptive breakdown</a:t>
            </a:r>
          </a:p>
        </p:txBody>
      </p:sp>
      <p:pic>
        <p:nvPicPr>
          <p:cNvPr id="10" name="Εικόνα 9">
            <a:extLst>
              <a:ext uri="{FF2B5EF4-FFF2-40B4-BE49-F238E27FC236}">
                <a16:creationId xmlns:a16="http://schemas.microsoft.com/office/drawing/2014/main" id="{E932AF7E-0C0B-9A0E-95B0-57972C0E2704}"/>
              </a:ext>
            </a:extLst>
          </p:cNvPr>
          <p:cNvPicPr>
            <a:picLocks noChangeAspect="1"/>
          </p:cNvPicPr>
          <p:nvPr/>
        </p:nvPicPr>
        <p:blipFill>
          <a:blip r:embed="rId5"/>
          <a:stretch>
            <a:fillRect/>
          </a:stretch>
        </p:blipFill>
        <p:spPr>
          <a:xfrm>
            <a:off x="4192113" y="2900958"/>
            <a:ext cx="3709679" cy="1962590"/>
          </a:xfrm>
          <a:prstGeom prst="rect">
            <a:avLst/>
          </a:prstGeom>
        </p:spPr>
      </p:pic>
      <p:sp>
        <p:nvSpPr>
          <p:cNvPr id="11" name="Ορθογώνιο: Στρογγύλεμα γωνιών 10">
            <a:extLst>
              <a:ext uri="{FF2B5EF4-FFF2-40B4-BE49-F238E27FC236}">
                <a16:creationId xmlns:a16="http://schemas.microsoft.com/office/drawing/2014/main" id="{12DF671B-F04D-BE0A-815E-672FC90BDD1A}"/>
              </a:ext>
            </a:extLst>
          </p:cNvPr>
          <p:cNvSpPr/>
          <p:nvPr/>
        </p:nvSpPr>
        <p:spPr>
          <a:xfrm>
            <a:off x="327551" y="788220"/>
            <a:ext cx="2922104" cy="1064395"/>
          </a:xfrm>
          <a:prstGeom prst="round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Complexities in time Decompensation</a:t>
            </a:r>
          </a:p>
        </p:txBody>
      </p:sp>
      <p:sp>
        <p:nvSpPr>
          <p:cNvPr id="12" name="Ορθογώνιο: Στρογγύλεμα γωνιών 11">
            <a:extLst>
              <a:ext uri="{FF2B5EF4-FFF2-40B4-BE49-F238E27FC236}">
                <a16:creationId xmlns:a16="http://schemas.microsoft.com/office/drawing/2014/main" id="{669BFFEC-1D66-639E-E1FB-1ECE597DEA8C}"/>
              </a:ext>
            </a:extLst>
          </p:cNvPr>
          <p:cNvSpPr/>
          <p:nvPr/>
        </p:nvSpPr>
        <p:spPr>
          <a:xfrm>
            <a:off x="4498126" y="800806"/>
            <a:ext cx="2922104" cy="1064395"/>
          </a:xfrm>
          <a:prstGeom prst="round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Complexities over scales Working at cross-purposes </a:t>
            </a:r>
          </a:p>
        </p:txBody>
      </p:sp>
      <p:sp>
        <p:nvSpPr>
          <p:cNvPr id="13" name="Ορθογώνιο: Στρογγύλεμα γωνιών 12">
            <a:extLst>
              <a:ext uri="{FF2B5EF4-FFF2-40B4-BE49-F238E27FC236}">
                <a16:creationId xmlns:a16="http://schemas.microsoft.com/office/drawing/2014/main" id="{C98C83F9-2987-F7D6-740E-0D975BADE922}"/>
              </a:ext>
            </a:extLst>
          </p:cNvPr>
          <p:cNvSpPr/>
          <p:nvPr/>
        </p:nvSpPr>
        <p:spPr>
          <a:xfrm>
            <a:off x="8668701" y="793228"/>
            <a:ext cx="2922104" cy="1064395"/>
          </a:xfrm>
          <a:prstGeom prst="round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Complexities in learning Getting stuck in outdated behaviors </a:t>
            </a:r>
          </a:p>
        </p:txBody>
      </p:sp>
    </p:spTree>
    <p:extLst>
      <p:ext uri="{BB962C8B-B14F-4D97-AF65-F5344CB8AC3E}">
        <p14:creationId xmlns:p14="http://schemas.microsoft.com/office/powerpoint/2010/main" val="3279020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11</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graphicFrame>
        <p:nvGraphicFramePr>
          <p:cNvPr id="11" name="Διάγραμμα 10">
            <a:extLst>
              <a:ext uri="{FF2B5EF4-FFF2-40B4-BE49-F238E27FC236}">
                <a16:creationId xmlns:a16="http://schemas.microsoft.com/office/drawing/2014/main" id="{CB976D95-A698-FE81-AAFA-AB7917851D35}"/>
              </a:ext>
            </a:extLst>
          </p:cNvPr>
          <p:cNvGraphicFramePr/>
          <p:nvPr>
            <p:extLst>
              <p:ext uri="{D42A27DB-BD31-4B8C-83A1-F6EECF244321}">
                <p14:modId xmlns:p14="http://schemas.microsoft.com/office/powerpoint/2010/main" val="3041833756"/>
              </p:ext>
            </p:extLst>
          </p:nvPr>
        </p:nvGraphicFramePr>
        <p:xfrm>
          <a:off x="453887" y="1086678"/>
          <a:ext cx="11284226" cy="4684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AD99B4C-6405-EB07-5C96-70260763E44A}"/>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A framework of possible solutions to counteract financial and performance fragility</a:t>
            </a:r>
          </a:p>
        </p:txBody>
      </p:sp>
    </p:spTree>
    <p:extLst>
      <p:ext uri="{BB962C8B-B14F-4D97-AF65-F5344CB8AC3E}">
        <p14:creationId xmlns:p14="http://schemas.microsoft.com/office/powerpoint/2010/main" val="2913894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12</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6" name="TextBox 5">
            <a:extLst>
              <a:ext uri="{FF2B5EF4-FFF2-40B4-BE49-F238E27FC236}">
                <a16:creationId xmlns:a16="http://schemas.microsoft.com/office/drawing/2014/main" id="{8067CA9A-6427-D980-23DB-44D8F773FFBB}"/>
              </a:ext>
            </a:extLst>
          </p:cNvPr>
          <p:cNvSpPr txBox="1"/>
          <p:nvPr/>
        </p:nvSpPr>
        <p:spPr>
          <a:xfrm>
            <a:off x="240195" y="403906"/>
            <a:ext cx="11711610" cy="1200329"/>
          </a:xfrm>
          <a:prstGeom prst="rect">
            <a:avLst/>
          </a:prstGeom>
          <a:noFill/>
        </p:spPr>
        <p:txBody>
          <a:bodyPr wrap="square">
            <a:spAutoFit/>
          </a:bodyPr>
          <a:lstStyle/>
          <a:p>
            <a:pPr marL="342900" indent="-342900" algn="just">
              <a:buFont typeface="Arial" panose="020B0604020202020204" pitchFamily="34" charset="0"/>
              <a:buChar char="•"/>
            </a:pPr>
            <a:r>
              <a:rPr lang="en-US" dirty="0">
                <a:latin typeface="+mj-lt"/>
              </a:rPr>
              <a:t>In </a:t>
            </a:r>
            <a:r>
              <a:rPr lang="en-US" b="1" dirty="0">
                <a:solidFill>
                  <a:schemeClr val="accent1">
                    <a:lumMod val="75000"/>
                  </a:schemeClr>
                </a:solidFill>
                <a:latin typeface="+mj-lt"/>
              </a:rPr>
              <a:t>IFATCA's</a:t>
            </a:r>
            <a:r>
              <a:rPr lang="en-US" dirty="0">
                <a:latin typeface="+mj-lt"/>
              </a:rPr>
              <a:t> view there is a unique opportunity to adjust the ATM sector's performance to the environmental challenges. </a:t>
            </a:r>
          </a:p>
          <a:p>
            <a:pPr marL="342900" indent="-342900" algn="just">
              <a:buFont typeface="Arial" panose="020B0604020202020204" pitchFamily="34" charset="0"/>
              <a:buChar char="•"/>
            </a:pPr>
            <a:endParaRPr lang="en-US" dirty="0">
              <a:latin typeface="+mj-lt"/>
            </a:endParaRPr>
          </a:p>
          <a:p>
            <a:pPr marL="342900" indent="-342900" algn="just">
              <a:buFont typeface="Arial" panose="020B0604020202020204" pitchFamily="34" charset="0"/>
              <a:buChar char="•"/>
            </a:pPr>
            <a:r>
              <a:rPr lang="en-US" dirty="0">
                <a:latin typeface="+mj-lt"/>
              </a:rPr>
              <a:t>This can be achieved by establishing an </a:t>
            </a:r>
            <a:r>
              <a:rPr lang="en-US" b="1" dirty="0">
                <a:solidFill>
                  <a:schemeClr val="accent1">
                    <a:lumMod val="75000"/>
                  </a:schemeClr>
                </a:solidFill>
                <a:latin typeface="+mj-lt"/>
              </a:rPr>
              <a:t>RP4</a:t>
            </a:r>
            <a:r>
              <a:rPr lang="en-US" dirty="0">
                <a:latin typeface="+mj-lt"/>
              </a:rPr>
              <a:t> performance scheme which puts the environmental performance as the interdependency performance target which is currently lacking in the performance scheme.</a:t>
            </a:r>
            <a:endParaRPr lang="el-GR" dirty="0">
              <a:latin typeface="+mj-lt"/>
            </a:endParaRPr>
          </a:p>
        </p:txBody>
      </p:sp>
      <p:sp>
        <p:nvSpPr>
          <p:cNvPr id="2" name="TextBox 1">
            <a:extLst>
              <a:ext uri="{FF2B5EF4-FFF2-40B4-BE49-F238E27FC236}">
                <a16:creationId xmlns:a16="http://schemas.microsoft.com/office/drawing/2014/main" id="{D9C44E92-804C-1792-5BD1-6EF5DED03ADC}"/>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Environmental performance as the overarching SES target</a:t>
            </a:r>
          </a:p>
        </p:txBody>
      </p:sp>
      <p:sp>
        <p:nvSpPr>
          <p:cNvPr id="4" name="Ορθογώνιο: Στρογγύλεμα γωνιών 3">
            <a:extLst>
              <a:ext uri="{FF2B5EF4-FFF2-40B4-BE49-F238E27FC236}">
                <a16:creationId xmlns:a16="http://schemas.microsoft.com/office/drawing/2014/main" id="{AD877AEB-0F25-A8CC-2126-217AA897D517}"/>
              </a:ext>
            </a:extLst>
          </p:cNvPr>
          <p:cNvSpPr/>
          <p:nvPr/>
        </p:nvSpPr>
        <p:spPr>
          <a:xfrm>
            <a:off x="2136472" y="2301557"/>
            <a:ext cx="2203614" cy="821874"/>
          </a:xfrm>
          <a:prstGeom prst="roundRect">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Safety</a:t>
            </a:r>
          </a:p>
        </p:txBody>
      </p:sp>
      <p:sp>
        <p:nvSpPr>
          <p:cNvPr id="7" name="Ορθογώνιο: Στρογγύλεμα γωνιών 6">
            <a:extLst>
              <a:ext uri="{FF2B5EF4-FFF2-40B4-BE49-F238E27FC236}">
                <a16:creationId xmlns:a16="http://schemas.microsoft.com/office/drawing/2014/main" id="{4DFEE823-210C-FF4A-ED01-48A5E4179F68}"/>
              </a:ext>
            </a:extLst>
          </p:cNvPr>
          <p:cNvSpPr/>
          <p:nvPr/>
        </p:nvSpPr>
        <p:spPr>
          <a:xfrm>
            <a:off x="2136472" y="3697643"/>
            <a:ext cx="2203614" cy="821874"/>
          </a:xfrm>
          <a:prstGeom prst="round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Capacity</a:t>
            </a:r>
          </a:p>
        </p:txBody>
      </p:sp>
      <p:sp>
        <p:nvSpPr>
          <p:cNvPr id="8" name="Ορθογώνιο: Στρογγύλεμα γωνιών 7">
            <a:extLst>
              <a:ext uri="{FF2B5EF4-FFF2-40B4-BE49-F238E27FC236}">
                <a16:creationId xmlns:a16="http://schemas.microsoft.com/office/drawing/2014/main" id="{094D80C1-2324-03E0-20AD-3BD62D11494A}"/>
              </a:ext>
            </a:extLst>
          </p:cNvPr>
          <p:cNvSpPr/>
          <p:nvPr/>
        </p:nvSpPr>
        <p:spPr>
          <a:xfrm>
            <a:off x="2136472" y="5184102"/>
            <a:ext cx="2203614" cy="821874"/>
          </a:xfrm>
          <a:prstGeom prst="roundRect">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Cost Efficiency</a:t>
            </a:r>
          </a:p>
        </p:txBody>
      </p:sp>
      <p:sp>
        <p:nvSpPr>
          <p:cNvPr id="9" name="Ορθογώνιο: Στρογγύλεμα γωνιών 8">
            <a:extLst>
              <a:ext uri="{FF2B5EF4-FFF2-40B4-BE49-F238E27FC236}">
                <a16:creationId xmlns:a16="http://schemas.microsoft.com/office/drawing/2014/main" id="{A58ABE3F-FD9A-207F-7822-563C1A95CB06}"/>
              </a:ext>
            </a:extLst>
          </p:cNvPr>
          <p:cNvSpPr/>
          <p:nvPr/>
        </p:nvSpPr>
        <p:spPr>
          <a:xfrm>
            <a:off x="6818146" y="3697643"/>
            <a:ext cx="2203614" cy="821874"/>
          </a:xfrm>
          <a:prstGeom prst="round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Environment Performance</a:t>
            </a:r>
          </a:p>
        </p:txBody>
      </p:sp>
      <p:cxnSp>
        <p:nvCxnSpPr>
          <p:cNvPr id="11" name="Ευθύγραμμο βέλος σύνδεσης 10">
            <a:extLst>
              <a:ext uri="{FF2B5EF4-FFF2-40B4-BE49-F238E27FC236}">
                <a16:creationId xmlns:a16="http://schemas.microsoft.com/office/drawing/2014/main" id="{EF2BBC08-272D-0FA8-35CE-091FABC23951}"/>
              </a:ext>
            </a:extLst>
          </p:cNvPr>
          <p:cNvCxnSpPr>
            <a:stCxn id="4" idx="3"/>
            <a:endCxn id="9" idx="1"/>
          </p:cNvCxnSpPr>
          <p:nvPr/>
        </p:nvCxnSpPr>
        <p:spPr>
          <a:xfrm>
            <a:off x="4340086" y="2712494"/>
            <a:ext cx="2478060" cy="139608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Ευθύγραμμο βέλος σύνδεσης 11">
            <a:extLst>
              <a:ext uri="{FF2B5EF4-FFF2-40B4-BE49-F238E27FC236}">
                <a16:creationId xmlns:a16="http://schemas.microsoft.com/office/drawing/2014/main" id="{261594D4-6369-A0A0-C38C-32CDCBF54E4D}"/>
              </a:ext>
            </a:extLst>
          </p:cNvPr>
          <p:cNvCxnSpPr>
            <a:cxnSpLocks/>
            <a:stCxn id="7" idx="3"/>
            <a:endCxn id="9" idx="1"/>
          </p:cNvCxnSpPr>
          <p:nvPr/>
        </p:nvCxnSpPr>
        <p:spPr>
          <a:xfrm>
            <a:off x="4340086" y="4108580"/>
            <a:ext cx="2478060"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Ευθύγραμμο βέλος σύνδεσης 14">
            <a:extLst>
              <a:ext uri="{FF2B5EF4-FFF2-40B4-BE49-F238E27FC236}">
                <a16:creationId xmlns:a16="http://schemas.microsoft.com/office/drawing/2014/main" id="{53F65C4B-25ED-9E9A-FFD2-23AD9BED28B1}"/>
              </a:ext>
            </a:extLst>
          </p:cNvPr>
          <p:cNvCxnSpPr>
            <a:cxnSpLocks/>
            <a:stCxn id="8" idx="3"/>
            <a:endCxn id="9" idx="1"/>
          </p:cNvCxnSpPr>
          <p:nvPr/>
        </p:nvCxnSpPr>
        <p:spPr>
          <a:xfrm flipV="1">
            <a:off x="4340086" y="4108580"/>
            <a:ext cx="2478060" cy="148645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Γραμμή σύνδεσης: Καμπύλη 21">
            <a:extLst>
              <a:ext uri="{FF2B5EF4-FFF2-40B4-BE49-F238E27FC236}">
                <a16:creationId xmlns:a16="http://schemas.microsoft.com/office/drawing/2014/main" id="{FC92978E-F3D5-6FAD-BF65-8188B06CA7EC}"/>
              </a:ext>
            </a:extLst>
          </p:cNvPr>
          <p:cNvCxnSpPr>
            <a:stCxn id="4" idx="1"/>
            <a:endCxn id="8" idx="1"/>
          </p:cNvCxnSpPr>
          <p:nvPr/>
        </p:nvCxnSpPr>
        <p:spPr>
          <a:xfrm rot="10800000" flipV="1">
            <a:off x="2136472" y="2712493"/>
            <a:ext cx="12700" cy="2882545"/>
          </a:xfrm>
          <a:prstGeom prst="curvedConnector3">
            <a:avLst>
              <a:gd name="adj1" fmla="val 1800000"/>
            </a:avLst>
          </a:prstGeom>
          <a:ln w="9525" cap="flat" cmpd="sng" algn="ctr">
            <a:solidFill>
              <a:schemeClr val="accent5"/>
            </a:solidFill>
            <a:prstDash val="dash"/>
            <a:round/>
            <a:headEnd type="triangle" w="med" len="med"/>
            <a:tailEnd type="triangle" w="med" len="med"/>
          </a:ln>
        </p:spPr>
        <p:style>
          <a:lnRef idx="0">
            <a:scrgbClr r="0" g="0" b="0"/>
          </a:lnRef>
          <a:fillRef idx="0">
            <a:scrgbClr r="0" g="0" b="0"/>
          </a:fillRef>
          <a:effectRef idx="0">
            <a:scrgbClr r="0" g="0" b="0"/>
          </a:effectRef>
          <a:fontRef idx="minor">
            <a:schemeClr val="tx1"/>
          </a:fontRef>
        </p:style>
      </p:cxnSp>
      <p:cxnSp>
        <p:nvCxnSpPr>
          <p:cNvPr id="24" name="Ευθύγραμμο βέλος σύνδεσης 23">
            <a:extLst>
              <a:ext uri="{FF2B5EF4-FFF2-40B4-BE49-F238E27FC236}">
                <a16:creationId xmlns:a16="http://schemas.microsoft.com/office/drawing/2014/main" id="{05ECC326-D53A-E1CB-2BD1-8D83531A364E}"/>
              </a:ext>
            </a:extLst>
          </p:cNvPr>
          <p:cNvCxnSpPr>
            <a:cxnSpLocks/>
            <a:stCxn id="7" idx="2"/>
            <a:endCxn id="8" idx="0"/>
          </p:cNvCxnSpPr>
          <p:nvPr/>
        </p:nvCxnSpPr>
        <p:spPr>
          <a:xfrm>
            <a:off x="3238279" y="4519517"/>
            <a:ext cx="0" cy="664585"/>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a:extLst>
              <a:ext uri="{FF2B5EF4-FFF2-40B4-BE49-F238E27FC236}">
                <a16:creationId xmlns:a16="http://schemas.microsoft.com/office/drawing/2014/main" id="{C8840E09-C36F-A31E-20BD-E7F110446829}"/>
              </a:ext>
            </a:extLst>
          </p:cNvPr>
          <p:cNvCxnSpPr>
            <a:cxnSpLocks/>
            <a:stCxn id="4" idx="2"/>
            <a:endCxn id="7" idx="0"/>
          </p:cNvCxnSpPr>
          <p:nvPr/>
        </p:nvCxnSpPr>
        <p:spPr>
          <a:xfrm>
            <a:off x="3238279" y="3123431"/>
            <a:ext cx="0" cy="574212"/>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934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0A856E-AEC2-4DFC-95FF-D52FF0FE1A37}"/>
              </a:ext>
            </a:extLst>
          </p:cNvPr>
          <p:cNvSpPr>
            <a:spLocks noGrp="1"/>
          </p:cNvSpPr>
          <p:nvPr>
            <p:ph type="sldNum" sz="quarter" idx="12"/>
          </p:nvPr>
        </p:nvSpPr>
        <p:spPr/>
        <p:txBody>
          <a:bodyPr/>
          <a:lstStyle/>
          <a:p>
            <a:fld id="{6ACAC15D-9447-4B44-A631-DE9E3BEEEE7E}" type="slidenum">
              <a:rPr lang="en-US" smtClean="0"/>
              <a:pPr/>
              <a:t>13</a:t>
            </a:fld>
            <a:endParaRPr lang="en-US"/>
          </a:p>
        </p:txBody>
      </p:sp>
      <p:sp>
        <p:nvSpPr>
          <p:cNvPr id="11" name="TextBox 10">
            <a:extLst>
              <a:ext uri="{FF2B5EF4-FFF2-40B4-BE49-F238E27FC236}">
                <a16:creationId xmlns:a16="http://schemas.microsoft.com/office/drawing/2014/main" id="{F382616C-F152-47F7-A654-40C697A430FD}"/>
              </a:ext>
            </a:extLst>
          </p:cNvPr>
          <p:cNvSpPr txBox="1"/>
          <p:nvPr/>
        </p:nvSpPr>
        <p:spPr>
          <a:xfrm>
            <a:off x="205409" y="386821"/>
            <a:ext cx="11436866"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j-lt"/>
              </a:rPr>
              <a:t>Reduce </a:t>
            </a:r>
            <a:r>
              <a:rPr lang="en-US" b="1" dirty="0">
                <a:solidFill>
                  <a:srgbClr val="00B050"/>
                </a:solidFill>
                <a:latin typeface="+mj-lt"/>
              </a:rPr>
              <a:t>GHG</a:t>
            </a:r>
            <a:r>
              <a:rPr lang="en-US" dirty="0">
                <a:solidFill>
                  <a:srgbClr val="00B050"/>
                </a:solidFill>
                <a:latin typeface="+mj-lt"/>
              </a:rPr>
              <a:t> </a:t>
            </a:r>
            <a:r>
              <a:rPr lang="en-US" dirty="0">
                <a:latin typeface="+mj-lt"/>
              </a:rPr>
              <a:t>emissions to at least </a:t>
            </a:r>
            <a:r>
              <a:rPr lang="en-US" b="1" dirty="0">
                <a:solidFill>
                  <a:srgbClr val="00B050"/>
                </a:solidFill>
                <a:latin typeface="+mj-lt"/>
              </a:rPr>
              <a:t>55%</a:t>
            </a:r>
            <a:r>
              <a:rPr lang="en-US" dirty="0">
                <a:latin typeface="+mj-lt"/>
              </a:rPr>
              <a:t> below </a:t>
            </a:r>
            <a:r>
              <a:rPr lang="en-US" b="1" dirty="0">
                <a:solidFill>
                  <a:srgbClr val="00B050"/>
                </a:solidFill>
                <a:latin typeface="+mj-lt"/>
              </a:rPr>
              <a:t>1990</a:t>
            </a:r>
            <a:r>
              <a:rPr lang="en-US" dirty="0">
                <a:latin typeface="+mj-lt"/>
              </a:rPr>
              <a:t> figures.</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For transport, it calls for a </a:t>
            </a:r>
            <a:r>
              <a:rPr lang="en-US" b="1" dirty="0">
                <a:solidFill>
                  <a:srgbClr val="00B050"/>
                </a:solidFill>
                <a:latin typeface="+mj-lt"/>
              </a:rPr>
              <a:t>90%</a:t>
            </a:r>
            <a:r>
              <a:rPr lang="en-US" dirty="0">
                <a:latin typeface="+mj-lt"/>
              </a:rPr>
              <a:t> reduction in </a:t>
            </a:r>
            <a:r>
              <a:rPr lang="en-US" b="1" dirty="0">
                <a:solidFill>
                  <a:srgbClr val="00B050"/>
                </a:solidFill>
                <a:latin typeface="+mj-lt"/>
              </a:rPr>
              <a:t>GHG</a:t>
            </a:r>
            <a:r>
              <a:rPr lang="en-US" dirty="0">
                <a:latin typeface="+mj-lt"/>
              </a:rPr>
              <a:t> emissions by </a:t>
            </a:r>
            <a:r>
              <a:rPr lang="en-US" b="1" dirty="0">
                <a:solidFill>
                  <a:srgbClr val="00B050"/>
                </a:solidFill>
                <a:latin typeface="+mj-lt"/>
              </a:rPr>
              <a:t>2050</a:t>
            </a:r>
            <a:r>
              <a:rPr lang="en-US" dirty="0">
                <a:latin typeface="+mj-lt"/>
              </a:rPr>
              <a:t> compared to </a:t>
            </a:r>
            <a:r>
              <a:rPr lang="en-US" dirty="0">
                <a:solidFill>
                  <a:srgbClr val="00B050"/>
                </a:solidFill>
                <a:latin typeface="+mj-lt"/>
              </a:rPr>
              <a:t>1990</a:t>
            </a:r>
            <a:r>
              <a:rPr lang="en-US" dirty="0">
                <a:latin typeface="+mj-lt"/>
              </a:rPr>
              <a:t> levels, while working towards a zero-pollution ambition.</a:t>
            </a:r>
            <a:endParaRPr lang="fr-CH" dirty="0">
              <a:latin typeface="+mj-lt"/>
            </a:endParaRPr>
          </a:p>
        </p:txBody>
      </p:sp>
      <p:pic>
        <p:nvPicPr>
          <p:cNvPr id="3" name="Picture 2">
            <a:extLst>
              <a:ext uri="{FF2B5EF4-FFF2-40B4-BE49-F238E27FC236}">
                <a16:creationId xmlns:a16="http://schemas.microsoft.com/office/drawing/2014/main" id="{C837858F-70A4-419B-8764-F1B3A94D15B9}"/>
              </a:ext>
            </a:extLst>
          </p:cNvPr>
          <p:cNvPicPr>
            <a:picLocks noChangeAspect="1"/>
          </p:cNvPicPr>
          <p:nvPr/>
        </p:nvPicPr>
        <p:blipFill rotWithShape="1">
          <a:blip r:embed="rId2"/>
          <a:srcRect l="32808" t="37143" r="32821" b="18010"/>
          <a:stretch/>
        </p:blipFill>
        <p:spPr>
          <a:xfrm>
            <a:off x="2693504" y="1551530"/>
            <a:ext cx="6804992" cy="4994570"/>
          </a:xfrm>
          <a:prstGeom prst="rect">
            <a:avLst/>
          </a:prstGeom>
        </p:spPr>
      </p:pic>
      <p:sp>
        <p:nvSpPr>
          <p:cNvPr id="2" name="Footer Placeholder 3">
            <a:extLst>
              <a:ext uri="{FF2B5EF4-FFF2-40B4-BE49-F238E27FC236}">
                <a16:creationId xmlns:a16="http://schemas.microsoft.com/office/drawing/2014/main" id="{26DE028E-7E34-6D57-0BE1-47FC623220E4}"/>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4" name="TextBox 3">
            <a:extLst>
              <a:ext uri="{FF2B5EF4-FFF2-40B4-BE49-F238E27FC236}">
                <a16:creationId xmlns:a16="http://schemas.microsoft.com/office/drawing/2014/main" id="{659D7A5D-79EA-D0E1-C843-8AB1171D6793}"/>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EU Fit for 55</a:t>
            </a:r>
          </a:p>
        </p:txBody>
      </p:sp>
    </p:spTree>
    <p:extLst>
      <p:ext uri="{BB962C8B-B14F-4D97-AF65-F5344CB8AC3E}">
        <p14:creationId xmlns:p14="http://schemas.microsoft.com/office/powerpoint/2010/main" val="1116405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E91B81-E538-4D29-A976-43E415F3F442}"/>
              </a:ext>
            </a:extLst>
          </p:cNvPr>
          <p:cNvSpPr>
            <a:spLocks noGrp="1"/>
          </p:cNvSpPr>
          <p:nvPr>
            <p:ph type="sldNum" sz="quarter" idx="12"/>
          </p:nvPr>
        </p:nvSpPr>
        <p:spPr/>
        <p:txBody>
          <a:bodyPr/>
          <a:lstStyle/>
          <a:p>
            <a:fld id="{6ACAC15D-9447-4B44-A631-DE9E3BEEEE7E}" type="slidenum">
              <a:rPr lang="en-US" smtClean="0"/>
              <a:pPr/>
              <a:t>14</a:t>
            </a:fld>
            <a:endParaRPr lang="en-US"/>
          </a:p>
        </p:txBody>
      </p:sp>
      <p:pic>
        <p:nvPicPr>
          <p:cNvPr id="5" name="Picture 4">
            <a:extLst>
              <a:ext uri="{FF2B5EF4-FFF2-40B4-BE49-F238E27FC236}">
                <a16:creationId xmlns:a16="http://schemas.microsoft.com/office/drawing/2014/main" id="{A7DF6AAD-40C0-4CF9-B2F9-3739DA8FCD56}"/>
              </a:ext>
            </a:extLst>
          </p:cNvPr>
          <p:cNvPicPr>
            <a:picLocks noChangeAspect="1"/>
          </p:cNvPicPr>
          <p:nvPr/>
        </p:nvPicPr>
        <p:blipFill>
          <a:blip r:embed="rId2"/>
          <a:stretch>
            <a:fillRect/>
          </a:stretch>
        </p:blipFill>
        <p:spPr>
          <a:xfrm>
            <a:off x="5821490" y="1433653"/>
            <a:ext cx="6180251" cy="3940103"/>
          </a:xfrm>
          <a:prstGeom prst="rect">
            <a:avLst/>
          </a:prstGeom>
        </p:spPr>
      </p:pic>
      <p:sp>
        <p:nvSpPr>
          <p:cNvPr id="8" name="TextBox 7">
            <a:extLst>
              <a:ext uri="{FF2B5EF4-FFF2-40B4-BE49-F238E27FC236}">
                <a16:creationId xmlns:a16="http://schemas.microsoft.com/office/drawing/2014/main" id="{B96C92C8-BBE3-49FB-B1D0-C1E1667DC010}"/>
              </a:ext>
            </a:extLst>
          </p:cNvPr>
          <p:cNvSpPr txBox="1"/>
          <p:nvPr/>
        </p:nvSpPr>
        <p:spPr>
          <a:xfrm>
            <a:off x="16325" y="1387225"/>
            <a:ext cx="5364058" cy="2585323"/>
          </a:xfrm>
          <a:prstGeom prst="rect">
            <a:avLst/>
          </a:prstGeom>
          <a:noFill/>
        </p:spPr>
        <p:txBody>
          <a:bodyPr wrap="square">
            <a:spAutoFit/>
          </a:bodyPr>
          <a:lstStyle/>
          <a:p>
            <a:pPr algn="l"/>
            <a:endParaRPr lang="fr-CH" b="0" i="0" u="none" strike="noStrike" baseline="0" dirty="0">
              <a:solidFill>
                <a:srgbClr val="000000"/>
              </a:solidFill>
              <a:latin typeface="+mj-lt"/>
            </a:endParaRPr>
          </a:p>
          <a:p>
            <a:pPr marL="342900" indent="-342900">
              <a:buFont typeface="+mj-lt"/>
              <a:buAutoNum type="arabicPeriod"/>
            </a:pPr>
            <a:r>
              <a:rPr lang="en-US" b="0" i="0" u="none" strike="noStrike" baseline="0" dirty="0">
                <a:solidFill>
                  <a:srgbClr val="000000"/>
                </a:solidFill>
                <a:latin typeface="+mj-lt"/>
              </a:rPr>
              <a:t>Aircraft technology (airframes and engines). </a:t>
            </a:r>
          </a:p>
          <a:p>
            <a:pPr marL="342900" indent="-342900">
              <a:buFont typeface="+mj-lt"/>
              <a:buAutoNum type="arabicPeriod"/>
            </a:pPr>
            <a:endParaRPr lang="en-US" b="0" i="0" u="none" strike="noStrike" baseline="0" dirty="0">
              <a:solidFill>
                <a:srgbClr val="000000"/>
              </a:solidFill>
              <a:latin typeface="+mj-lt"/>
            </a:endParaRPr>
          </a:p>
          <a:p>
            <a:pPr marL="342900" indent="-342900">
              <a:buFont typeface="+mj-lt"/>
              <a:buAutoNum type="arabicPeriod"/>
            </a:pPr>
            <a:r>
              <a:rPr lang="fr-CH" b="0" i="0" u="none" strike="noStrike" baseline="0" dirty="0" err="1">
                <a:solidFill>
                  <a:srgbClr val="000000"/>
                </a:solidFill>
                <a:latin typeface="+mj-lt"/>
              </a:rPr>
              <a:t>Sustainable</a:t>
            </a:r>
            <a:r>
              <a:rPr lang="fr-CH" b="0" i="0" u="none" strike="noStrike" baseline="0" dirty="0">
                <a:solidFill>
                  <a:srgbClr val="000000"/>
                </a:solidFill>
                <a:latin typeface="+mj-lt"/>
              </a:rPr>
              <a:t> aviation fuels </a:t>
            </a:r>
            <a:r>
              <a:rPr lang="fr-CH" b="1" i="0" u="none" strike="noStrike" baseline="0" dirty="0">
                <a:solidFill>
                  <a:srgbClr val="00B050"/>
                </a:solidFill>
                <a:latin typeface="+mj-lt"/>
              </a:rPr>
              <a:t>(SAF). </a:t>
            </a:r>
          </a:p>
          <a:p>
            <a:pPr marL="342900" indent="-342900">
              <a:buFont typeface="+mj-lt"/>
              <a:buAutoNum type="arabicPeriod"/>
            </a:pPr>
            <a:endParaRPr lang="fr-CH" b="1" i="0" u="none" strike="noStrike" baseline="0" dirty="0">
              <a:solidFill>
                <a:srgbClr val="00B050"/>
              </a:solidFill>
              <a:latin typeface="+mj-lt"/>
            </a:endParaRPr>
          </a:p>
          <a:p>
            <a:pPr marL="342900" indent="-342900">
              <a:buFont typeface="+mj-lt"/>
              <a:buAutoNum type="arabicPeriod"/>
            </a:pPr>
            <a:r>
              <a:rPr lang="en-US" b="0" i="0" u="none" strike="noStrike" baseline="0" dirty="0">
                <a:solidFill>
                  <a:srgbClr val="000000"/>
                </a:solidFill>
                <a:latin typeface="+mj-lt"/>
              </a:rPr>
              <a:t>Market based measures (</a:t>
            </a:r>
            <a:r>
              <a:rPr lang="en-US" b="1" i="0" u="none" strike="noStrike" baseline="0" dirty="0">
                <a:solidFill>
                  <a:srgbClr val="00B050"/>
                </a:solidFill>
                <a:latin typeface="+mj-lt"/>
              </a:rPr>
              <a:t>MBM</a:t>
            </a:r>
          </a:p>
          <a:p>
            <a:pPr marL="342900" indent="-342900">
              <a:buFont typeface="+mj-lt"/>
              <a:buAutoNum type="arabicPeriod"/>
            </a:pPr>
            <a:endParaRPr lang="en-US" b="0" i="0" u="none" strike="noStrike" baseline="0" dirty="0">
              <a:solidFill>
                <a:srgbClr val="000000"/>
              </a:solidFill>
              <a:latin typeface="+mj-lt"/>
            </a:endParaRPr>
          </a:p>
          <a:p>
            <a:pPr marL="342900" indent="-342900">
              <a:buFont typeface="+mj-lt"/>
              <a:buAutoNum type="arabicPeriod"/>
            </a:pPr>
            <a:r>
              <a:rPr lang="en-US" b="0" i="0" u="none" strike="noStrike" baseline="0" dirty="0">
                <a:solidFill>
                  <a:srgbClr val="000000"/>
                </a:solidFill>
                <a:latin typeface="+mj-lt"/>
              </a:rPr>
              <a:t>Improved infrastructure and operations (operational efficiency). </a:t>
            </a:r>
          </a:p>
        </p:txBody>
      </p:sp>
      <p:sp>
        <p:nvSpPr>
          <p:cNvPr id="4" name="Oval 3">
            <a:extLst>
              <a:ext uri="{FF2B5EF4-FFF2-40B4-BE49-F238E27FC236}">
                <a16:creationId xmlns:a16="http://schemas.microsoft.com/office/drawing/2014/main" id="{1E9CC8EB-F706-49BE-840F-CC60A0FDF0F5}"/>
              </a:ext>
            </a:extLst>
          </p:cNvPr>
          <p:cNvSpPr/>
          <p:nvPr/>
        </p:nvSpPr>
        <p:spPr>
          <a:xfrm>
            <a:off x="9210260" y="1239077"/>
            <a:ext cx="1563757" cy="76673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ooter Placeholder 3">
            <a:extLst>
              <a:ext uri="{FF2B5EF4-FFF2-40B4-BE49-F238E27FC236}">
                <a16:creationId xmlns:a16="http://schemas.microsoft.com/office/drawing/2014/main" id="{946EE495-3171-A68E-7E5F-9B005EC485CB}"/>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2" name="TextBox 1">
            <a:extLst>
              <a:ext uri="{FF2B5EF4-FFF2-40B4-BE49-F238E27FC236}">
                <a16:creationId xmlns:a16="http://schemas.microsoft.com/office/drawing/2014/main" id="{0793E09F-88EF-744E-B4A0-DD85C714FE0E}"/>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4 pillars </a:t>
            </a:r>
          </a:p>
        </p:txBody>
      </p:sp>
    </p:spTree>
    <p:extLst>
      <p:ext uri="{BB962C8B-B14F-4D97-AF65-F5344CB8AC3E}">
        <p14:creationId xmlns:p14="http://schemas.microsoft.com/office/powerpoint/2010/main" val="1552282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6DCB53-2752-415B-809D-A01154EC295D}"/>
              </a:ext>
            </a:extLst>
          </p:cNvPr>
          <p:cNvSpPr>
            <a:spLocks noGrp="1"/>
          </p:cNvSpPr>
          <p:nvPr>
            <p:ph sz="half" idx="1"/>
          </p:nvPr>
        </p:nvSpPr>
        <p:spPr>
          <a:xfrm>
            <a:off x="600891" y="1124290"/>
            <a:ext cx="5418910" cy="4609420"/>
          </a:xfrm>
        </p:spPr>
        <p:txBody>
          <a:bodyPr>
            <a:normAutofit/>
          </a:bodyPr>
          <a:lstStyle/>
          <a:p>
            <a:r>
              <a:rPr lang="en-US" b="1" dirty="0">
                <a:latin typeface="+mj-lt"/>
              </a:rPr>
              <a:t>ATM infrastructure (non operational) </a:t>
            </a:r>
          </a:p>
          <a:p>
            <a:pPr lvl="1"/>
            <a:r>
              <a:rPr lang="en-US" dirty="0">
                <a:latin typeface="+mj-lt"/>
              </a:rPr>
              <a:t>Energy, IT, building, travel </a:t>
            </a:r>
          </a:p>
          <a:p>
            <a:pPr lvl="1"/>
            <a:r>
              <a:rPr lang="en-US" dirty="0">
                <a:latin typeface="+mj-lt"/>
              </a:rPr>
              <a:t>Reduce to zero net operation </a:t>
            </a:r>
            <a:endParaRPr lang="fr-CH" dirty="0">
              <a:latin typeface="+mj-lt"/>
            </a:endParaRPr>
          </a:p>
          <a:p>
            <a:pPr lvl="2"/>
            <a:r>
              <a:rPr lang="fr-CH" dirty="0" err="1">
                <a:latin typeface="+mj-lt"/>
              </a:rPr>
              <a:t>Commuting</a:t>
            </a:r>
            <a:r>
              <a:rPr lang="fr-CH" dirty="0">
                <a:latin typeface="+mj-lt"/>
              </a:rPr>
              <a:t> of Staff </a:t>
            </a:r>
          </a:p>
          <a:p>
            <a:pPr lvl="2"/>
            <a:r>
              <a:rPr lang="fr-CH" dirty="0" err="1">
                <a:latin typeface="+mj-lt"/>
              </a:rPr>
              <a:t>Offsetting</a:t>
            </a:r>
            <a:r>
              <a:rPr lang="fr-CH" dirty="0">
                <a:latin typeface="+mj-lt"/>
              </a:rPr>
              <a:t> the IT </a:t>
            </a:r>
            <a:r>
              <a:rPr lang="fr-CH" dirty="0" err="1">
                <a:latin typeface="+mj-lt"/>
              </a:rPr>
              <a:t>energy</a:t>
            </a:r>
            <a:r>
              <a:rPr lang="fr-CH" dirty="0">
                <a:latin typeface="+mj-lt"/>
              </a:rPr>
              <a:t> </a:t>
            </a:r>
            <a:r>
              <a:rPr lang="fr-CH" dirty="0" err="1">
                <a:latin typeface="+mj-lt"/>
              </a:rPr>
              <a:t>consumption</a:t>
            </a:r>
            <a:r>
              <a:rPr lang="fr-CH" dirty="0">
                <a:latin typeface="+mj-lt"/>
              </a:rPr>
              <a:t> </a:t>
            </a:r>
          </a:p>
          <a:p>
            <a:pPr lvl="2"/>
            <a:r>
              <a:rPr lang="fr-CH" dirty="0" err="1">
                <a:latin typeface="+mj-lt"/>
              </a:rPr>
              <a:t>Solarpanel</a:t>
            </a:r>
            <a:r>
              <a:rPr lang="fr-CH" dirty="0">
                <a:latin typeface="+mj-lt"/>
              </a:rPr>
              <a:t> and Wind </a:t>
            </a:r>
            <a:r>
              <a:rPr lang="fr-CH" dirty="0" err="1">
                <a:latin typeface="+mj-lt"/>
              </a:rPr>
              <a:t>energy</a:t>
            </a:r>
            <a:r>
              <a:rPr lang="fr-CH" dirty="0">
                <a:latin typeface="+mj-lt"/>
              </a:rPr>
              <a:t> for </a:t>
            </a:r>
            <a:r>
              <a:rPr lang="fr-CH" dirty="0" err="1">
                <a:latin typeface="+mj-lt"/>
              </a:rPr>
              <a:t>remote</a:t>
            </a:r>
            <a:r>
              <a:rPr lang="fr-CH" dirty="0">
                <a:latin typeface="+mj-lt"/>
              </a:rPr>
              <a:t> sites </a:t>
            </a:r>
            <a:endParaRPr lang="en-US" dirty="0">
              <a:latin typeface="+mj-lt"/>
            </a:endParaRPr>
          </a:p>
        </p:txBody>
      </p:sp>
      <p:sp>
        <p:nvSpPr>
          <p:cNvPr id="6" name="Content Placeholder 5">
            <a:extLst>
              <a:ext uri="{FF2B5EF4-FFF2-40B4-BE49-F238E27FC236}">
                <a16:creationId xmlns:a16="http://schemas.microsoft.com/office/drawing/2014/main" id="{ABFCB9FE-669A-4362-9B3C-8ED82E75C440}"/>
              </a:ext>
            </a:extLst>
          </p:cNvPr>
          <p:cNvSpPr>
            <a:spLocks noGrp="1"/>
          </p:cNvSpPr>
          <p:nvPr>
            <p:ph sz="half" idx="2"/>
          </p:nvPr>
        </p:nvSpPr>
        <p:spPr>
          <a:xfrm>
            <a:off x="6172201" y="1054036"/>
            <a:ext cx="4957353" cy="3295895"/>
          </a:xfrm>
        </p:spPr>
        <p:txBody>
          <a:bodyPr>
            <a:normAutofit/>
          </a:bodyPr>
          <a:lstStyle/>
          <a:p>
            <a:r>
              <a:rPr lang="en-US" b="1" dirty="0">
                <a:latin typeface="+mj-lt"/>
              </a:rPr>
              <a:t>ATM operations </a:t>
            </a:r>
          </a:p>
          <a:p>
            <a:pPr lvl="1"/>
            <a:r>
              <a:rPr lang="en-US" dirty="0">
                <a:latin typeface="+mj-lt"/>
              </a:rPr>
              <a:t>Free Route airspace </a:t>
            </a:r>
          </a:p>
          <a:p>
            <a:pPr lvl="1"/>
            <a:r>
              <a:rPr lang="en-US" dirty="0">
                <a:latin typeface="+mj-lt"/>
              </a:rPr>
              <a:t>Horizontal Flight Efficiency</a:t>
            </a:r>
          </a:p>
          <a:p>
            <a:pPr lvl="1"/>
            <a:r>
              <a:rPr lang="en-US" dirty="0">
                <a:latin typeface="+mj-lt"/>
              </a:rPr>
              <a:t>Vertical Flight Efficiency </a:t>
            </a:r>
          </a:p>
          <a:p>
            <a:pPr lvl="1"/>
            <a:r>
              <a:rPr lang="en-US" dirty="0">
                <a:latin typeface="+mj-lt"/>
              </a:rPr>
              <a:t>Noise </a:t>
            </a:r>
            <a:r>
              <a:rPr lang="en-US" dirty="0" err="1">
                <a:latin typeface="+mj-lt"/>
              </a:rPr>
              <a:t>abattment</a:t>
            </a:r>
            <a:r>
              <a:rPr lang="en-US" dirty="0">
                <a:latin typeface="+mj-lt"/>
              </a:rPr>
              <a:t> procedure</a:t>
            </a:r>
          </a:p>
          <a:p>
            <a:pPr lvl="1"/>
            <a:r>
              <a:rPr lang="en-US" dirty="0">
                <a:latin typeface="+mj-lt"/>
              </a:rPr>
              <a:t>Taxi out time </a:t>
            </a:r>
          </a:p>
          <a:p>
            <a:pPr lvl="1"/>
            <a:r>
              <a:rPr lang="en-US" dirty="0">
                <a:latin typeface="+mj-lt"/>
              </a:rPr>
              <a:t>Continuous Climb/Descent </a:t>
            </a:r>
          </a:p>
          <a:p>
            <a:pPr lvl="1"/>
            <a:r>
              <a:rPr lang="en-US" dirty="0">
                <a:latin typeface="+mj-lt"/>
              </a:rPr>
              <a:t>Availability of the infrastructure</a:t>
            </a:r>
          </a:p>
          <a:p>
            <a:pPr lvl="1"/>
            <a:endParaRPr lang="en-US" dirty="0">
              <a:latin typeface="+mj-lt"/>
            </a:endParaRPr>
          </a:p>
        </p:txBody>
      </p:sp>
      <p:sp>
        <p:nvSpPr>
          <p:cNvPr id="3" name="Slide Number Placeholder 2">
            <a:extLst>
              <a:ext uri="{FF2B5EF4-FFF2-40B4-BE49-F238E27FC236}">
                <a16:creationId xmlns:a16="http://schemas.microsoft.com/office/drawing/2014/main" id="{A0EA6D34-7068-44A6-BF8B-8DBF571E8757}"/>
              </a:ext>
            </a:extLst>
          </p:cNvPr>
          <p:cNvSpPr>
            <a:spLocks noGrp="1"/>
          </p:cNvSpPr>
          <p:nvPr>
            <p:ph type="sldNum" sz="quarter" idx="12"/>
          </p:nvPr>
        </p:nvSpPr>
        <p:spPr/>
        <p:txBody>
          <a:bodyPr/>
          <a:lstStyle/>
          <a:p>
            <a:fld id="{6ACAC15D-9447-4B44-A631-DE9E3BEEEE7E}" type="slidenum">
              <a:rPr lang="en-US" smtClean="0"/>
              <a:pPr/>
              <a:t>15</a:t>
            </a:fld>
            <a:endParaRPr lang="en-US"/>
          </a:p>
        </p:txBody>
      </p:sp>
      <p:sp>
        <p:nvSpPr>
          <p:cNvPr id="8" name="TextBox 7">
            <a:extLst>
              <a:ext uri="{FF2B5EF4-FFF2-40B4-BE49-F238E27FC236}">
                <a16:creationId xmlns:a16="http://schemas.microsoft.com/office/drawing/2014/main" id="{2F4D5E2C-BC91-4595-AABB-E1FD78FB58A2}"/>
              </a:ext>
            </a:extLst>
          </p:cNvPr>
          <p:cNvSpPr txBox="1"/>
          <p:nvPr/>
        </p:nvSpPr>
        <p:spPr>
          <a:xfrm>
            <a:off x="4794067" y="5198195"/>
            <a:ext cx="5779275" cy="461665"/>
          </a:xfrm>
          <a:prstGeom prst="rect">
            <a:avLst/>
          </a:prstGeom>
          <a:noFill/>
        </p:spPr>
        <p:txBody>
          <a:bodyPr wrap="square">
            <a:spAutoFit/>
          </a:bodyPr>
          <a:lstStyle/>
          <a:p>
            <a:r>
              <a:rPr lang="en-US" sz="2400" b="1" dirty="0"/>
              <a:t>Environment case </a:t>
            </a:r>
          </a:p>
        </p:txBody>
      </p:sp>
      <p:sp>
        <p:nvSpPr>
          <p:cNvPr id="9" name="Right Brace 8">
            <a:extLst>
              <a:ext uri="{FF2B5EF4-FFF2-40B4-BE49-F238E27FC236}">
                <a16:creationId xmlns:a16="http://schemas.microsoft.com/office/drawing/2014/main" id="{82FF9E2B-3D80-4ECF-A74C-F7EF7D128033}"/>
              </a:ext>
            </a:extLst>
          </p:cNvPr>
          <p:cNvSpPr/>
          <p:nvPr/>
        </p:nvSpPr>
        <p:spPr>
          <a:xfrm rot="5400000">
            <a:off x="5617305" y="-286731"/>
            <a:ext cx="652490" cy="100846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AutoShape 2" descr="ISO 14001 Certified Company Label - Stock Photo - #23078215 | PantherMedia  Stock Agency">
            <a:extLst>
              <a:ext uri="{FF2B5EF4-FFF2-40B4-BE49-F238E27FC236}">
                <a16:creationId xmlns:a16="http://schemas.microsoft.com/office/drawing/2014/main" id="{A7ECB06D-F049-489A-88BB-ADD3DC705C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12" name="Picture 11">
            <a:extLst>
              <a:ext uri="{FF2B5EF4-FFF2-40B4-BE49-F238E27FC236}">
                <a16:creationId xmlns:a16="http://schemas.microsoft.com/office/drawing/2014/main" id="{921E08B6-E048-48F6-9D40-1EB512CF986D}"/>
              </a:ext>
            </a:extLst>
          </p:cNvPr>
          <p:cNvPicPr>
            <a:picLocks noChangeAspect="1"/>
          </p:cNvPicPr>
          <p:nvPr/>
        </p:nvPicPr>
        <p:blipFill>
          <a:blip r:embed="rId3"/>
          <a:stretch>
            <a:fillRect/>
          </a:stretch>
        </p:blipFill>
        <p:spPr>
          <a:xfrm>
            <a:off x="9640387" y="4792544"/>
            <a:ext cx="1608909" cy="1608909"/>
          </a:xfrm>
          <a:prstGeom prst="rect">
            <a:avLst/>
          </a:prstGeom>
        </p:spPr>
      </p:pic>
      <p:sp>
        <p:nvSpPr>
          <p:cNvPr id="7" name="Footer Placeholder 3">
            <a:extLst>
              <a:ext uri="{FF2B5EF4-FFF2-40B4-BE49-F238E27FC236}">
                <a16:creationId xmlns:a16="http://schemas.microsoft.com/office/drawing/2014/main" id="{9C9C0E7F-E88C-6454-2CA8-484366BA908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2" name="TextBox 1">
            <a:extLst>
              <a:ext uri="{FF2B5EF4-FFF2-40B4-BE49-F238E27FC236}">
                <a16:creationId xmlns:a16="http://schemas.microsoft.com/office/drawing/2014/main" id="{A38FF1F7-6C28-C14F-0AC3-ED5336E71EC0}"/>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Improved infrastructure and operations  including operational efficiency</a:t>
            </a:r>
          </a:p>
        </p:txBody>
      </p:sp>
    </p:spTree>
    <p:extLst>
      <p:ext uri="{BB962C8B-B14F-4D97-AF65-F5344CB8AC3E}">
        <p14:creationId xmlns:p14="http://schemas.microsoft.com/office/powerpoint/2010/main" val="3710851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EA6D34-7068-44A6-BF8B-8DBF571E8757}"/>
              </a:ext>
            </a:extLst>
          </p:cNvPr>
          <p:cNvSpPr>
            <a:spLocks noGrp="1"/>
          </p:cNvSpPr>
          <p:nvPr>
            <p:ph type="sldNum" sz="quarter" idx="12"/>
          </p:nvPr>
        </p:nvSpPr>
        <p:spPr/>
        <p:txBody>
          <a:bodyPr/>
          <a:lstStyle/>
          <a:p>
            <a:fld id="{6ACAC15D-9447-4B44-A631-DE9E3BEEEE7E}" type="slidenum">
              <a:rPr lang="en-US" smtClean="0"/>
              <a:pPr/>
              <a:t>16</a:t>
            </a:fld>
            <a:endParaRPr lang="en-US"/>
          </a:p>
        </p:txBody>
      </p:sp>
      <p:sp>
        <p:nvSpPr>
          <p:cNvPr id="10" name="AutoShape 2" descr="ISO 14001 Certified Company Label - Stock Photo - #23078215 | PantherMedia  Stock Agency">
            <a:extLst>
              <a:ext uri="{FF2B5EF4-FFF2-40B4-BE49-F238E27FC236}">
                <a16:creationId xmlns:a16="http://schemas.microsoft.com/office/drawing/2014/main" id="{A7ECB06D-F049-489A-88BB-ADD3DC705C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sp>
        <p:nvSpPr>
          <p:cNvPr id="7" name="Footer Placeholder 3">
            <a:extLst>
              <a:ext uri="{FF2B5EF4-FFF2-40B4-BE49-F238E27FC236}">
                <a16:creationId xmlns:a16="http://schemas.microsoft.com/office/drawing/2014/main" id="{9C9C0E7F-E88C-6454-2CA8-484366BA908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2" name="TextBox 1">
            <a:extLst>
              <a:ext uri="{FF2B5EF4-FFF2-40B4-BE49-F238E27FC236}">
                <a16:creationId xmlns:a16="http://schemas.microsoft.com/office/drawing/2014/main" id="{A38FF1F7-6C28-C14F-0AC3-ED5336E71EC0}"/>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Environment and Aviation Industry</a:t>
            </a:r>
          </a:p>
        </p:txBody>
      </p:sp>
      <p:sp>
        <p:nvSpPr>
          <p:cNvPr id="16" name="TextBox 15">
            <a:extLst>
              <a:ext uri="{FF2B5EF4-FFF2-40B4-BE49-F238E27FC236}">
                <a16:creationId xmlns:a16="http://schemas.microsoft.com/office/drawing/2014/main" id="{7D9AC8AE-D74F-973A-A250-275E107A3723}"/>
              </a:ext>
            </a:extLst>
          </p:cNvPr>
          <p:cNvSpPr txBox="1"/>
          <p:nvPr/>
        </p:nvSpPr>
        <p:spPr>
          <a:xfrm>
            <a:off x="166852" y="1660365"/>
            <a:ext cx="6220696" cy="3454974"/>
          </a:xfrm>
          <a:prstGeom prst="rect">
            <a:avLst/>
          </a:prstGeom>
        </p:spPr>
        <p:txBody>
          <a:bodyPr vert="horz" lIns="91440" tIns="45720" rIns="91440" bIns="45720" rtlCol="0" anchor="t">
            <a:noAutofit/>
          </a:bodyPr>
          <a:lstStyle/>
          <a:p>
            <a:pPr indent="-228600" algn="just">
              <a:lnSpc>
                <a:spcPct val="90000"/>
              </a:lnSpc>
              <a:spcAft>
                <a:spcPts val="600"/>
              </a:spcAft>
              <a:buFont typeface="Arial" panose="020B0604020202020204" pitchFamily="34" charset="0"/>
              <a:buChar char="•"/>
            </a:pPr>
            <a:endParaRPr lang="en-US" b="0" i="0" u="none" strike="noStrike" baseline="0" dirty="0">
              <a:latin typeface="+mj-lt"/>
            </a:endParaRPr>
          </a:p>
          <a:p>
            <a:pPr marL="342900" indent="-285750" algn="just">
              <a:lnSpc>
                <a:spcPct val="90000"/>
              </a:lnSpc>
              <a:spcAft>
                <a:spcPts val="600"/>
              </a:spcAft>
              <a:buFont typeface="Arial" panose="020B0604020202020204" pitchFamily="34" charset="0"/>
              <a:buChar char="•"/>
            </a:pPr>
            <a:r>
              <a:rPr lang="en-US" b="0" i="0" u="none" strike="noStrike" baseline="0" dirty="0">
                <a:latin typeface="+mj-lt"/>
              </a:rPr>
              <a:t>Ensure that the level of safety shall be maintained or improved when environmentally-driven procedures are introduced; </a:t>
            </a:r>
          </a:p>
          <a:p>
            <a:pPr marL="285750" indent="-285750" algn="just">
              <a:lnSpc>
                <a:spcPct val="90000"/>
              </a:lnSpc>
              <a:spcAft>
                <a:spcPts val="600"/>
              </a:spcAft>
              <a:buFont typeface="Arial" panose="020B0604020202020204" pitchFamily="34" charset="0"/>
              <a:buChar char="•"/>
            </a:pPr>
            <a:r>
              <a:rPr lang="en-US" b="0" i="0" u="none" strike="noStrike" baseline="0" dirty="0">
                <a:latin typeface="+mj-lt"/>
              </a:rPr>
              <a:t> Ensure that all individual environmental factors are identified and considered while establishing procedures; </a:t>
            </a:r>
          </a:p>
          <a:p>
            <a:pPr marL="285750" indent="-285750" algn="just">
              <a:lnSpc>
                <a:spcPct val="90000"/>
              </a:lnSpc>
              <a:spcAft>
                <a:spcPts val="600"/>
              </a:spcAft>
              <a:buFont typeface="Arial" panose="020B0604020202020204" pitchFamily="34" charset="0"/>
              <a:buChar char="•"/>
            </a:pPr>
            <a:r>
              <a:rPr lang="en-US" b="0" i="0" u="none" strike="noStrike" baseline="0" dirty="0">
                <a:latin typeface="+mj-lt"/>
              </a:rPr>
              <a:t> The actual values (noise levels, fuel consumption and the level of emissions) of the various individual environmental contributors of new or existing procedures should be established in detail for transparency purpose; </a:t>
            </a:r>
          </a:p>
          <a:p>
            <a:pPr marL="285750" indent="-285750" algn="just">
              <a:lnSpc>
                <a:spcPct val="90000"/>
              </a:lnSpc>
              <a:spcAft>
                <a:spcPts val="600"/>
              </a:spcAft>
              <a:buFont typeface="Arial" panose="020B0604020202020204" pitchFamily="34" charset="0"/>
              <a:buChar char="•"/>
            </a:pPr>
            <a:r>
              <a:rPr lang="en-US" b="0" i="0" u="none" strike="noStrike" baseline="0" dirty="0">
                <a:latin typeface="+mj-lt"/>
              </a:rPr>
              <a:t> The interrelation of the various individual environmental factors should be identified and addressed. </a:t>
            </a:r>
          </a:p>
        </p:txBody>
      </p:sp>
      <p:graphicFrame>
        <p:nvGraphicFramePr>
          <p:cNvPr id="17" name="Diagram 6">
            <a:extLst>
              <a:ext uri="{FF2B5EF4-FFF2-40B4-BE49-F238E27FC236}">
                <a16:creationId xmlns:a16="http://schemas.microsoft.com/office/drawing/2014/main" id="{76348F74-1C7A-E018-99CD-18F691363340}"/>
              </a:ext>
            </a:extLst>
          </p:cNvPr>
          <p:cNvGraphicFramePr/>
          <p:nvPr>
            <p:extLst>
              <p:ext uri="{D42A27DB-BD31-4B8C-83A1-F6EECF244321}">
                <p14:modId xmlns:p14="http://schemas.microsoft.com/office/powerpoint/2010/main" val="3601600423"/>
              </p:ext>
            </p:extLst>
          </p:nvPr>
        </p:nvGraphicFramePr>
        <p:xfrm>
          <a:off x="5929148" y="1000108"/>
          <a:ext cx="6096000" cy="4786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ep 2">
            <a:extLst>
              <a:ext uri="{FF2B5EF4-FFF2-40B4-BE49-F238E27FC236}">
                <a16:creationId xmlns:a16="http://schemas.microsoft.com/office/drawing/2014/main" id="{9AA4E78D-1473-7B70-2509-8FB2F35E4007}"/>
              </a:ext>
            </a:extLst>
          </p:cNvPr>
          <p:cNvGrpSpPr>
            <a:grpSpLocks/>
          </p:cNvGrpSpPr>
          <p:nvPr/>
        </p:nvGrpSpPr>
        <p:grpSpPr bwMode="auto">
          <a:xfrm rot="331637">
            <a:off x="7357639" y="1965858"/>
            <a:ext cx="1789310" cy="1149565"/>
            <a:chOff x="1077937" y="1973527"/>
            <a:chExt cx="1719261" cy="801000"/>
          </a:xfrm>
          <a:solidFill>
            <a:schemeClr val="accent1">
              <a:lumMod val="50000"/>
            </a:schemeClr>
          </a:solidFill>
        </p:grpSpPr>
        <p:sp>
          <p:nvSpPr>
            <p:cNvPr id="19" name="Afgeronde rechthoek 3">
              <a:extLst>
                <a:ext uri="{FF2B5EF4-FFF2-40B4-BE49-F238E27FC236}">
                  <a16:creationId xmlns:a16="http://schemas.microsoft.com/office/drawing/2014/main" id="{DB606A53-7C3B-5CD1-1F1C-F0EC5C7D1EFF}"/>
                </a:ext>
              </a:extLst>
            </p:cNvPr>
            <p:cNvSpPr/>
            <p:nvPr/>
          </p:nvSpPr>
          <p:spPr>
            <a:xfrm rot="240000">
              <a:off x="1077937" y="1973527"/>
              <a:ext cx="1719261" cy="8010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Afgeronde rechthoek 4">
              <a:extLst>
                <a:ext uri="{FF2B5EF4-FFF2-40B4-BE49-F238E27FC236}">
                  <a16:creationId xmlns:a16="http://schemas.microsoft.com/office/drawing/2014/main" id="{E4ADA89F-2DEC-CAEA-193C-11CA250EC824}"/>
                </a:ext>
              </a:extLst>
            </p:cNvPr>
            <p:cNvSpPr/>
            <p:nvPr/>
          </p:nvSpPr>
          <p:spPr>
            <a:xfrm rot="275001">
              <a:off x="1109687" y="2102258"/>
              <a:ext cx="1641473" cy="632219"/>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anchor="ctr"/>
            <a:lstStyle/>
            <a:p>
              <a:pPr algn="ctr" defTabSz="889000">
                <a:lnSpc>
                  <a:spcPct val="90000"/>
                </a:lnSpc>
                <a:spcAft>
                  <a:spcPct val="35000"/>
                </a:spcAft>
                <a:defRPr/>
              </a:pPr>
              <a:r>
                <a:rPr lang="en-US" sz="1600" dirty="0">
                  <a:solidFill>
                    <a:srgbClr val="FFFFFF"/>
                  </a:solidFill>
                  <a:ea typeface="ＭＳ Ｐゴシック" pitchFamily="-65" charset="-128"/>
                  <a:cs typeface="ＭＳ Ｐゴシック" pitchFamily="-65" charset="-128"/>
                </a:rPr>
                <a:t>Emissions</a:t>
              </a:r>
            </a:p>
          </p:txBody>
        </p:sp>
      </p:grpSp>
    </p:spTree>
    <p:extLst>
      <p:ext uri="{BB962C8B-B14F-4D97-AF65-F5344CB8AC3E}">
        <p14:creationId xmlns:p14="http://schemas.microsoft.com/office/powerpoint/2010/main" val="1911719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17</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8" name="TextBox 7">
            <a:extLst>
              <a:ext uri="{FF2B5EF4-FFF2-40B4-BE49-F238E27FC236}">
                <a16:creationId xmlns:a16="http://schemas.microsoft.com/office/drawing/2014/main" id="{64628F98-02EC-1BF7-746F-8A4AFED16B74}"/>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Some thoughts</a:t>
            </a:r>
          </a:p>
        </p:txBody>
      </p:sp>
      <p:sp>
        <p:nvSpPr>
          <p:cNvPr id="9" name="TextBox 8">
            <a:extLst>
              <a:ext uri="{FF2B5EF4-FFF2-40B4-BE49-F238E27FC236}">
                <a16:creationId xmlns:a16="http://schemas.microsoft.com/office/drawing/2014/main" id="{CA872553-06B3-BF12-7188-2E19255D513E}"/>
              </a:ext>
            </a:extLst>
          </p:cNvPr>
          <p:cNvSpPr txBox="1"/>
          <p:nvPr/>
        </p:nvSpPr>
        <p:spPr>
          <a:xfrm>
            <a:off x="141947" y="507273"/>
            <a:ext cx="9101444" cy="1931127"/>
          </a:xfrm>
          <a:prstGeom prst="rect">
            <a:avLst/>
          </a:prstGeom>
        </p:spPr>
        <p:txBody>
          <a:bodyPr vert="horz" lIns="91440" tIns="45720" rIns="91440" bIns="45720" rtlCol="0" anchor="t">
            <a:normAutofit/>
          </a:bodyPr>
          <a:lstStyle/>
          <a:p>
            <a:pPr>
              <a:lnSpc>
                <a:spcPct val="90000"/>
              </a:lnSpc>
              <a:spcAft>
                <a:spcPts val="600"/>
              </a:spcAft>
            </a:pPr>
            <a:r>
              <a:rPr lang="en-US" sz="2200" dirty="0">
                <a:solidFill>
                  <a:srgbClr val="00B050"/>
                </a:solidFill>
                <a:latin typeface="+mj-lt"/>
              </a:rPr>
              <a:t>NM</a:t>
            </a:r>
            <a:r>
              <a:rPr lang="en-US" sz="2200" dirty="0">
                <a:latin typeface="+mj-lt"/>
              </a:rPr>
              <a:t> Role </a:t>
            </a:r>
          </a:p>
          <a:p>
            <a:pPr marL="285750" indent="-228600">
              <a:lnSpc>
                <a:spcPct val="90000"/>
              </a:lnSpc>
              <a:spcAft>
                <a:spcPts val="600"/>
              </a:spcAft>
              <a:buFont typeface="Arial" panose="020B0604020202020204" pitchFamily="34" charset="0"/>
              <a:buChar char="•"/>
            </a:pPr>
            <a:r>
              <a:rPr lang="en-US" sz="2200" dirty="0">
                <a:latin typeface="+mj-lt"/>
              </a:rPr>
              <a:t>Owner of the </a:t>
            </a:r>
            <a:r>
              <a:rPr lang="en-US" sz="2200" dirty="0">
                <a:solidFill>
                  <a:srgbClr val="00B050"/>
                </a:solidFill>
                <a:latin typeface="+mj-lt"/>
              </a:rPr>
              <a:t>ATM ENV </a:t>
            </a:r>
            <a:r>
              <a:rPr lang="en-US" sz="2200" dirty="0">
                <a:latin typeface="+mj-lt"/>
              </a:rPr>
              <a:t>budget.</a:t>
            </a:r>
          </a:p>
          <a:p>
            <a:pPr marL="285750" indent="-228600">
              <a:lnSpc>
                <a:spcPct val="90000"/>
              </a:lnSpc>
              <a:spcAft>
                <a:spcPts val="600"/>
              </a:spcAft>
              <a:buFont typeface="Arial" panose="020B0604020202020204" pitchFamily="34" charset="0"/>
              <a:buChar char="•"/>
            </a:pPr>
            <a:r>
              <a:rPr lang="en-US" sz="2200" dirty="0">
                <a:latin typeface="+mj-lt"/>
              </a:rPr>
              <a:t>Trajectories as a total and not individual </a:t>
            </a:r>
            <a:r>
              <a:rPr lang="en-US" sz="2200" b="1" dirty="0">
                <a:solidFill>
                  <a:srgbClr val="00B050"/>
                </a:solidFill>
                <a:latin typeface="+mj-lt"/>
              </a:rPr>
              <a:t>ATC</a:t>
            </a:r>
            <a:r>
              <a:rPr lang="en-US" sz="2200" dirty="0">
                <a:latin typeface="+mj-lt"/>
              </a:rPr>
              <a:t> unit. </a:t>
            </a:r>
          </a:p>
          <a:p>
            <a:pPr marL="285750" indent="-228600">
              <a:lnSpc>
                <a:spcPct val="90000"/>
              </a:lnSpc>
              <a:spcAft>
                <a:spcPts val="600"/>
              </a:spcAft>
              <a:buFont typeface="Arial" panose="020B0604020202020204" pitchFamily="34" charset="0"/>
              <a:buChar char="•"/>
            </a:pPr>
            <a:r>
              <a:rPr lang="en-US" sz="2200" dirty="0">
                <a:latin typeface="+mj-lt"/>
              </a:rPr>
              <a:t>Start with the flights above </a:t>
            </a:r>
            <a:r>
              <a:rPr lang="en-US" sz="2200" b="1" dirty="0">
                <a:solidFill>
                  <a:srgbClr val="00B050"/>
                </a:solidFill>
                <a:latin typeface="+mj-lt"/>
              </a:rPr>
              <a:t>1500 Km </a:t>
            </a:r>
            <a:r>
              <a:rPr lang="en-US" sz="2200" dirty="0">
                <a:latin typeface="+mj-lt"/>
              </a:rPr>
              <a:t>or </a:t>
            </a:r>
            <a:r>
              <a:rPr lang="en-US" sz="2200" b="1" dirty="0">
                <a:solidFill>
                  <a:srgbClr val="00B050"/>
                </a:solidFill>
                <a:latin typeface="+mj-lt"/>
              </a:rPr>
              <a:t>5000Km</a:t>
            </a:r>
            <a:r>
              <a:rPr lang="en-US" sz="2200" dirty="0">
                <a:latin typeface="+mj-lt"/>
              </a:rPr>
              <a:t>.</a:t>
            </a:r>
          </a:p>
          <a:p>
            <a:pPr marL="285750" indent="-228600">
              <a:lnSpc>
                <a:spcPct val="90000"/>
              </a:lnSpc>
              <a:spcAft>
                <a:spcPts val="600"/>
              </a:spcAft>
              <a:buFont typeface="Arial" panose="020B0604020202020204" pitchFamily="34" charset="0"/>
              <a:buChar char="•"/>
            </a:pPr>
            <a:r>
              <a:rPr lang="en-US" sz="2200" dirty="0">
                <a:latin typeface="+mj-lt"/>
              </a:rPr>
              <a:t>First come first served? </a:t>
            </a:r>
          </a:p>
        </p:txBody>
      </p:sp>
      <p:pic>
        <p:nvPicPr>
          <p:cNvPr id="10" name="Εικόνα 9">
            <a:extLst>
              <a:ext uri="{FF2B5EF4-FFF2-40B4-BE49-F238E27FC236}">
                <a16:creationId xmlns:a16="http://schemas.microsoft.com/office/drawing/2014/main" id="{46CBD2EF-C8E9-9157-B916-B759E02EFB69}"/>
              </a:ext>
            </a:extLst>
          </p:cNvPr>
          <p:cNvPicPr>
            <a:picLocks noChangeAspect="1"/>
          </p:cNvPicPr>
          <p:nvPr/>
        </p:nvPicPr>
        <p:blipFill>
          <a:blip r:embed="rId3"/>
          <a:stretch>
            <a:fillRect/>
          </a:stretch>
        </p:blipFill>
        <p:spPr>
          <a:xfrm>
            <a:off x="3041515" y="2319130"/>
            <a:ext cx="8974066" cy="4031597"/>
          </a:xfrm>
          <a:prstGeom prst="rect">
            <a:avLst/>
          </a:prstGeom>
        </p:spPr>
      </p:pic>
    </p:spTree>
    <p:extLst>
      <p:ext uri="{BB962C8B-B14F-4D97-AF65-F5344CB8AC3E}">
        <p14:creationId xmlns:p14="http://schemas.microsoft.com/office/powerpoint/2010/main" val="365287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18</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8" name="TextBox 7">
            <a:extLst>
              <a:ext uri="{FF2B5EF4-FFF2-40B4-BE49-F238E27FC236}">
                <a16:creationId xmlns:a16="http://schemas.microsoft.com/office/drawing/2014/main" id="{64628F98-02EC-1BF7-746F-8A4AFED16B74}"/>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smtClean="0">
                <a:latin typeface="+mj-lt"/>
              </a:rPr>
              <a:t>More </a:t>
            </a:r>
            <a:r>
              <a:rPr lang="en-US" sz="2000" dirty="0">
                <a:latin typeface="+mj-lt"/>
              </a:rPr>
              <a:t>thoughts</a:t>
            </a:r>
          </a:p>
        </p:txBody>
      </p:sp>
      <p:sp>
        <p:nvSpPr>
          <p:cNvPr id="9" name="TextBox 8">
            <a:extLst>
              <a:ext uri="{FF2B5EF4-FFF2-40B4-BE49-F238E27FC236}">
                <a16:creationId xmlns:a16="http://schemas.microsoft.com/office/drawing/2014/main" id="{CA872553-06B3-BF12-7188-2E19255D513E}"/>
              </a:ext>
            </a:extLst>
          </p:cNvPr>
          <p:cNvSpPr txBox="1"/>
          <p:nvPr/>
        </p:nvSpPr>
        <p:spPr>
          <a:xfrm>
            <a:off x="141947" y="507273"/>
            <a:ext cx="9101444" cy="1931127"/>
          </a:xfrm>
          <a:prstGeom prst="rect">
            <a:avLst/>
          </a:prstGeom>
        </p:spPr>
        <p:txBody>
          <a:bodyPr vert="horz" lIns="91440" tIns="45720" rIns="91440" bIns="45720" rtlCol="0" anchor="t">
            <a:normAutofit/>
          </a:bodyPr>
          <a:lstStyle/>
          <a:p>
            <a:pPr>
              <a:lnSpc>
                <a:spcPct val="90000"/>
              </a:lnSpc>
              <a:spcAft>
                <a:spcPts val="600"/>
              </a:spcAft>
            </a:pPr>
            <a:endParaRPr lang="en-US" sz="2200" dirty="0">
              <a:latin typeface="+mj-lt"/>
            </a:endParaRPr>
          </a:p>
        </p:txBody>
      </p:sp>
      <p:pic>
        <p:nvPicPr>
          <p:cNvPr id="2" name="Picture 1"/>
          <p:cNvPicPr>
            <a:picLocks noChangeAspect="1"/>
          </p:cNvPicPr>
          <p:nvPr/>
        </p:nvPicPr>
        <p:blipFill>
          <a:blip r:embed="rId3"/>
          <a:stretch>
            <a:fillRect/>
          </a:stretch>
        </p:blipFill>
        <p:spPr>
          <a:xfrm>
            <a:off x="3846217" y="927820"/>
            <a:ext cx="4868725" cy="4652097"/>
          </a:xfrm>
          <a:prstGeom prst="rect">
            <a:avLst/>
          </a:prstGeom>
        </p:spPr>
      </p:pic>
      <p:pic>
        <p:nvPicPr>
          <p:cNvPr id="4" name="Picture 3"/>
          <p:cNvPicPr>
            <a:picLocks noChangeAspect="1"/>
          </p:cNvPicPr>
          <p:nvPr/>
        </p:nvPicPr>
        <p:blipFill>
          <a:blip r:embed="rId4"/>
          <a:stretch>
            <a:fillRect/>
          </a:stretch>
        </p:blipFill>
        <p:spPr>
          <a:xfrm>
            <a:off x="9393382" y="2548645"/>
            <a:ext cx="1924482" cy="1639714"/>
          </a:xfrm>
          <a:prstGeom prst="rect">
            <a:avLst/>
          </a:prstGeom>
        </p:spPr>
      </p:pic>
      <p:pic>
        <p:nvPicPr>
          <p:cNvPr id="6" name="Picture 5"/>
          <p:cNvPicPr>
            <a:picLocks noChangeAspect="1"/>
          </p:cNvPicPr>
          <p:nvPr/>
        </p:nvPicPr>
        <p:blipFill>
          <a:blip r:embed="rId5"/>
          <a:stretch>
            <a:fillRect/>
          </a:stretch>
        </p:blipFill>
        <p:spPr>
          <a:xfrm>
            <a:off x="1278082" y="2701245"/>
            <a:ext cx="1211021" cy="1474851"/>
          </a:xfrm>
          <a:prstGeom prst="rect">
            <a:avLst/>
          </a:prstGeom>
        </p:spPr>
      </p:pic>
    </p:spTree>
    <p:extLst>
      <p:ext uri="{BB962C8B-B14F-4D97-AF65-F5344CB8AC3E}">
        <p14:creationId xmlns:p14="http://schemas.microsoft.com/office/powerpoint/2010/main" val="417941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19</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6" name="TextBox 5">
            <a:extLst>
              <a:ext uri="{FF2B5EF4-FFF2-40B4-BE49-F238E27FC236}">
                <a16:creationId xmlns:a16="http://schemas.microsoft.com/office/drawing/2014/main" id="{8067CA9A-6427-D980-23DB-44D8F773FFBB}"/>
              </a:ext>
            </a:extLst>
          </p:cNvPr>
          <p:cNvSpPr txBox="1"/>
          <p:nvPr/>
        </p:nvSpPr>
        <p:spPr>
          <a:xfrm>
            <a:off x="240195" y="389190"/>
            <a:ext cx="11711610" cy="3170099"/>
          </a:xfrm>
          <a:prstGeom prst="rect">
            <a:avLst/>
          </a:prstGeom>
          <a:noFill/>
        </p:spPr>
        <p:txBody>
          <a:bodyPr wrap="square">
            <a:spAutoFit/>
          </a:bodyPr>
          <a:lstStyle/>
          <a:p>
            <a:pPr marL="342900" indent="-342900" algn="just">
              <a:buFont typeface="Arial" panose="020B0604020202020204" pitchFamily="34" charset="0"/>
              <a:buChar char="•"/>
            </a:pPr>
            <a:r>
              <a:rPr lang="en-US" sz="2000" b="0" i="0" u="none" strike="noStrike" baseline="0" dirty="0">
                <a:solidFill>
                  <a:srgbClr val="000000"/>
                </a:solidFill>
                <a:latin typeface="+mj-lt"/>
              </a:rPr>
              <a:t>We argued that </a:t>
            </a:r>
            <a:r>
              <a:rPr lang="en-US" sz="2000" b="1" i="0" u="none" strike="noStrike" baseline="0" dirty="0">
                <a:solidFill>
                  <a:srgbClr val="00B050"/>
                </a:solidFill>
                <a:latin typeface="+mj-lt"/>
              </a:rPr>
              <a:t>SES</a:t>
            </a:r>
            <a:r>
              <a:rPr lang="en-US" sz="2000" b="0" i="0" u="none" strike="noStrike" baseline="0" dirty="0">
                <a:solidFill>
                  <a:srgbClr val="000000"/>
                </a:solidFill>
                <a:latin typeface="+mj-lt"/>
              </a:rPr>
              <a:t> has a large share of responsibility in institutionalizing financial and performance fragility to the European </a:t>
            </a:r>
            <a:r>
              <a:rPr lang="en-US" sz="2000" b="1" i="0" u="none" strike="noStrike" baseline="0" dirty="0">
                <a:solidFill>
                  <a:srgbClr val="00B050"/>
                </a:solidFill>
                <a:latin typeface="+mj-lt"/>
              </a:rPr>
              <a:t>ANSPs</a:t>
            </a:r>
            <a:r>
              <a:rPr lang="en-US" sz="2000" b="0" i="0" u="none" strike="noStrike" baseline="0" dirty="0">
                <a:solidFill>
                  <a:srgbClr val="000000"/>
                </a:solidFill>
                <a:latin typeface="+mj-lt"/>
              </a:rPr>
              <a:t>. </a:t>
            </a:r>
          </a:p>
          <a:p>
            <a:pPr marL="342900" indent="-342900" algn="just">
              <a:buFont typeface="Arial" panose="020B0604020202020204" pitchFamily="34" charset="0"/>
              <a:buChar char="•"/>
            </a:pPr>
            <a:endParaRPr lang="en-US" sz="2000" b="0" i="0" u="none" strike="noStrike" baseline="0" dirty="0">
              <a:solidFill>
                <a:srgbClr val="000000"/>
              </a:solidFill>
              <a:latin typeface="+mj-lt"/>
            </a:endParaRPr>
          </a:p>
          <a:p>
            <a:pPr marL="342900" indent="-342900" algn="just">
              <a:buFont typeface="Arial" panose="020B0604020202020204" pitchFamily="34" charset="0"/>
              <a:buChar char="•"/>
            </a:pPr>
            <a:r>
              <a:rPr lang="en-US" sz="2000" b="0" i="0" u="none" strike="noStrike" baseline="0" dirty="0">
                <a:solidFill>
                  <a:srgbClr val="000000"/>
                </a:solidFill>
                <a:latin typeface="+mj-lt"/>
              </a:rPr>
              <a:t>We provided a framework of possible solutions to counteract financial and performance fragility.</a:t>
            </a:r>
          </a:p>
          <a:p>
            <a:pPr marL="342900" indent="-342900" algn="just">
              <a:buFont typeface="Arial" panose="020B0604020202020204" pitchFamily="34" charset="0"/>
              <a:buChar char="•"/>
            </a:pPr>
            <a:endParaRPr lang="en-US" sz="2000" b="0" i="0" u="none" strike="noStrike" baseline="0" dirty="0">
              <a:solidFill>
                <a:srgbClr val="000000"/>
              </a:solidFill>
              <a:latin typeface="+mj-lt"/>
            </a:endParaRPr>
          </a:p>
          <a:p>
            <a:pPr marL="342900" indent="-342900" algn="just">
              <a:buFont typeface="Arial" panose="020B0604020202020204" pitchFamily="34" charset="0"/>
              <a:buChar char="•"/>
            </a:pPr>
            <a:r>
              <a:rPr lang="en-US" sz="2000" dirty="0">
                <a:solidFill>
                  <a:srgbClr val="000000"/>
                </a:solidFill>
                <a:latin typeface="+mj-lt"/>
              </a:rPr>
              <a:t>W</a:t>
            </a:r>
            <a:r>
              <a:rPr lang="en-US" sz="2000" b="0" i="0" u="none" strike="noStrike" baseline="0" dirty="0">
                <a:solidFill>
                  <a:srgbClr val="000000"/>
                </a:solidFill>
                <a:latin typeface="+mj-lt"/>
              </a:rPr>
              <a:t>e stressed the importance of reframing the </a:t>
            </a:r>
            <a:r>
              <a:rPr lang="en-US" sz="2000" b="1" i="0" u="none" strike="noStrike" baseline="0" dirty="0">
                <a:solidFill>
                  <a:srgbClr val="00B050"/>
                </a:solidFill>
                <a:latin typeface="+mj-lt"/>
              </a:rPr>
              <a:t>SES</a:t>
            </a:r>
            <a:r>
              <a:rPr lang="en-US" sz="2000" b="0" i="0" u="none" strike="noStrike" baseline="0" dirty="0">
                <a:solidFill>
                  <a:srgbClr val="000000"/>
                </a:solidFill>
                <a:latin typeface="+mj-lt"/>
              </a:rPr>
              <a:t> Environment performance indicator to embrace the interdependencies between several performance areas. </a:t>
            </a:r>
          </a:p>
          <a:p>
            <a:pPr marL="342900" indent="-342900" algn="just">
              <a:buFont typeface="Arial" panose="020B0604020202020204" pitchFamily="34" charset="0"/>
              <a:buChar char="•"/>
            </a:pPr>
            <a:endParaRPr lang="en-US" sz="2000" b="0" i="0" u="none" strike="noStrike" baseline="0" dirty="0">
              <a:solidFill>
                <a:srgbClr val="000000"/>
              </a:solidFill>
              <a:latin typeface="+mj-lt"/>
            </a:endParaRPr>
          </a:p>
          <a:p>
            <a:pPr marL="342900" indent="-342900" algn="just">
              <a:buFont typeface="Arial" panose="020B0604020202020204" pitchFamily="34" charset="0"/>
              <a:buChar char="•"/>
            </a:pPr>
            <a:r>
              <a:rPr lang="en-US" sz="2000" b="0" i="0" u="none" strike="noStrike" baseline="0" dirty="0">
                <a:solidFill>
                  <a:srgbClr val="000000"/>
                </a:solidFill>
                <a:latin typeface="+mj-lt"/>
              </a:rPr>
              <a:t>By creating a systemic approach to manage the </a:t>
            </a:r>
            <a:r>
              <a:rPr lang="en-US" sz="2000" b="1" i="0" u="none" strike="noStrike" baseline="0" dirty="0">
                <a:solidFill>
                  <a:srgbClr val="00B050"/>
                </a:solidFill>
                <a:latin typeface="+mj-lt"/>
              </a:rPr>
              <a:t>ATM </a:t>
            </a:r>
            <a:r>
              <a:rPr lang="en-US" sz="2000" b="0" i="0" u="none" strike="noStrike" baseline="0" dirty="0">
                <a:solidFill>
                  <a:srgbClr val="000000"/>
                </a:solidFill>
                <a:latin typeface="+mj-lt"/>
              </a:rPr>
              <a:t>contribution to decarbonization </a:t>
            </a:r>
            <a:r>
              <a:rPr lang="en-US" sz="2000" b="0" i="0" u="none" strike="noStrike" baseline="0" dirty="0">
                <a:solidFill>
                  <a:srgbClr val="00B050"/>
                </a:solidFill>
                <a:latin typeface="+mj-lt"/>
              </a:rPr>
              <a:t>IFATCA</a:t>
            </a:r>
            <a:r>
              <a:rPr lang="en-US" sz="2000" b="0" i="0" u="none" strike="noStrike" baseline="0" dirty="0">
                <a:solidFill>
                  <a:srgbClr val="000000"/>
                </a:solidFill>
                <a:latin typeface="+mj-lt"/>
              </a:rPr>
              <a:t> claims that this could be a </a:t>
            </a:r>
            <a:r>
              <a:rPr lang="en-US" sz="2000" b="1" i="0" u="none" strike="noStrike" baseline="0" dirty="0">
                <a:solidFill>
                  <a:srgbClr val="00B050"/>
                </a:solidFill>
                <a:latin typeface="+mj-lt"/>
              </a:rPr>
              <a:t>win- win </a:t>
            </a:r>
            <a:r>
              <a:rPr lang="en-US" sz="2000" b="0" i="0" u="none" strike="noStrike" baseline="0" dirty="0">
                <a:solidFill>
                  <a:srgbClr val="000000"/>
                </a:solidFill>
                <a:latin typeface="+mj-lt"/>
              </a:rPr>
              <a:t>situation.</a:t>
            </a:r>
            <a:endParaRPr lang="el-GR" sz="2000" dirty="0">
              <a:latin typeface="+mj-lt"/>
            </a:endParaRPr>
          </a:p>
        </p:txBody>
      </p:sp>
      <p:sp>
        <p:nvSpPr>
          <p:cNvPr id="2" name="TextBox 1">
            <a:extLst>
              <a:ext uri="{FF2B5EF4-FFF2-40B4-BE49-F238E27FC236}">
                <a16:creationId xmlns:a16="http://schemas.microsoft.com/office/drawing/2014/main" id="{89FB0A2B-72F3-F57C-BF50-45A0B52C5B1B}"/>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Conclusions</a:t>
            </a:r>
          </a:p>
        </p:txBody>
      </p:sp>
      <p:pic>
        <p:nvPicPr>
          <p:cNvPr id="7" name="Εικόνα 6">
            <a:extLst>
              <a:ext uri="{FF2B5EF4-FFF2-40B4-BE49-F238E27FC236}">
                <a16:creationId xmlns:a16="http://schemas.microsoft.com/office/drawing/2014/main" id="{8A4A29C0-1FAE-CC1A-4C02-2E54F9F9134E}"/>
              </a:ext>
            </a:extLst>
          </p:cNvPr>
          <p:cNvPicPr>
            <a:picLocks noChangeAspect="1"/>
          </p:cNvPicPr>
          <p:nvPr/>
        </p:nvPicPr>
        <p:blipFill>
          <a:blip r:embed="rId3"/>
          <a:stretch>
            <a:fillRect/>
          </a:stretch>
        </p:blipFill>
        <p:spPr>
          <a:xfrm>
            <a:off x="3238500" y="3559289"/>
            <a:ext cx="5715000" cy="2619375"/>
          </a:xfrm>
          <a:prstGeom prst="rect">
            <a:avLst/>
          </a:prstGeom>
        </p:spPr>
      </p:pic>
    </p:spTree>
    <p:extLst>
      <p:ext uri="{BB962C8B-B14F-4D97-AF65-F5344CB8AC3E}">
        <p14:creationId xmlns:p14="http://schemas.microsoft.com/office/powerpoint/2010/main" val="2994268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2</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6" name="TextBox 5">
            <a:extLst>
              <a:ext uri="{FF2B5EF4-FFF2-40B4-BE49-F238E27FC236}">
                <a16:creationId xmlns:a16="http://schemas.microsoft.com/office/drawing/2014/main" id="{8067CA9A-6427-D980-23DB-44D8F773FFBB}"/>
              </a:ext>
            </a:extLst>
          </p:cNvPr>
          <p:cNvSpPr txBox="1"/>
          <p:nvPr/>
        </p:nvSpPr>
        <p:spPr>
          <a:xfrm>
            <a:off x="0" y="1582341"/>
            <a:ext cx="5034170" cy="3693319"/>
          </a:xfrm>
          <a:prstGeom prst="rect">
            <a:avLst/>
          </a:prstGeom>
          <a:noFill/>
        </p:spPr>
        <p:txBody>
          <a:bodyPr wrap="square">
            <a:spAutoFit/>
          </a:bodyPr>
          <a:lstStyle/>
          <a:p>
            <a:pPr marL="342900" indent="-342900" algn="just">
              <a:buFont typeface="Arial" panose="020B0604020202020204" pitchFamily="34" charset="0"/>
              <a:buChar char="•"/>
            </a:pPr>
            <a:r>
              <a:rPr lang="en-US" b="1" i="0" u="none" strike="noStrike" baseline="0" dirty="0">
                <a:solidFill>
                  <a:srgbClr val="00B050"/>
                </a:solidFill>
                <a:latin typeface="+mj-lt"/>
              </a:rPr>
              <a:t>SES</a:t>
            </a:r>
            <a:r>
              <a:rPr lang="en-US" b="0" i="0" u="none" strike="noStrike" baseline="0" dirty="0">
                <a:solidFill>
                  <a:srgbClr val="000000"/>
                </a:solidFill>
                <a:latin typeface="+mj-lt"/>
              </a:rPr>
              <a:t> legislation introduced a Performance Scheme which defines mandatory performance targets for the </a:t>
            </a:r>
            <a:r>
              <a:rPr lang="en-US" b="1" i="0" u="none" strike="noStrike" baseline="0" dirty="0">
                <a:solidFill>
                  <a:srgbClr val="00B050"/>
                </a:solidFill>
                <a:latin typeface="+mj-lt"/>
              </a:rPr>
              <a:t>ANSPs</a:t>
            </a:r>
            <a:r>
              <a:rPr lang="en-US" b="0" i="0" u="none" strike="noStrike" baseline="0" dirty="0">
                <a:solidFill>
                  <a:srgbClr val="000000"/>
                </a:solidFill>
                <a:latin typeface="+mj-lt"/>
              </a:rPr>
              <a:t> of </a:t>
            </a:r>
            <a:r>
              <a:rPr lang="en-US" b="1" i="0" u="none" strike="noStrike" baseline="0" dirty="0">
                <a:solidFill>
                  <a:srgbClr val="00B050"/>
                </a:solidFill>
                <a:latin typeface="+mj-lt"/>
              </a:rPr>
              <a:t>EU</a:t>
            </a:r>
            <a:r>
              <a:rPr lang="en-US" b="0" i="0" u="none" strike="noStrike" baseline="0" dirty="0">
                <a:solidFill>
                  <a:srgbClr val="000000"/>
                </a:solidFill>
                <a:latin typeface="+mj-lt"/>
              </a:rPr>
              <a:t> Member States. </a:t>
            </a:r>
          </a:p>
          <a:p>
            <a:pPr marL="342900" indent="-342900" algn="just">
              <a:buFont typeface="Arial" panose="020B0604020202020204" pitchFamily="34" charset="0"/>
              <a:buChar char="•"/>
            </a:pPr>
            <a:endParaRPr lang="en-US" b="0" i="0" u="none" strike="noStrike" baseline="0" dirty="0">
              <a:solidFill>
                <a:srgbClr val="000000"/>
              </a:solidFill>
              <a:latin typeface="+mj-lt"/>
            </a:endParaRPr>
          </a:p>
          <a:p>
            <a:pPr marL="342900" indent="-342900" algn="just">
              <a:buFont typeface="Arial" panose="020B0604020202020204" pitchFamily="34" charset="0"/>
              <a:buChar char="•"/>
            </a:pPr>
            <a:r>
              <a:rPr lang="en-US" b="0" i="0" u="none" strike="noStrike" baseline="0" dirty="0">
                <a:solidFill>
                  <a:srgbClr val="000000"/>
                </a:solidFill>
                <a:latin typeface="+mj-lt"/>
              </a:rPr>
              <a:t>The </a:t>
            </a:r>
            <a:r>
              <a:rPr lang="en-US" b="1" i="0" u="none" strike="noStrike" baseline="0" dirty="0">
                <a:solidFill>
                  <a:srgbClr val="00B050"/>
                </a:solidFill>
                <a:latin typeface="+mj-lt"/>
              </a:rPr>
              <a:t>PRB</a:t>
            </a:r>
            <a:r>
              <a:rPr lang="en-US" b="0" i="0" u="none" strike="noStrike" baseline="0" dirty="0">
                <a:solidFill>
                  <a:srgbClr val="000000"/>
                </a:solidFill>
                <a:latin typeface="+mj-lt"/>
              </a:rPr>
              <a:t> advises and supports the Commission in setting up binding performance targets and thereby, in a way, acts as the regulator for </a:t>
            </a:r>
            <a:r>
              <a:rPr lang="en-US" b="1" i="0" u="none" strike="noStrike" baseline="0" dirty="0">
                <a:solidFill>
                  <a:srgbClr val="00B050"/>
                </a:solidFill>
                <a:latin typeface="+mj-lt"/>
              </a:rPr>
              <a:t>ATM</a:t>
            </a:r>
            <a:r>
              <a:rPr lang="en-US" b="0" i="0" u="none" strike="noStrike" baseline="0" dirty="0">
                <a:solidFill>
                  <a:srgbClr val="000000"/>
                </a:solidFill>
                <a:latin typeface="+mj-lt"/>
              </a:rPr>
              <a:t> at the European level. </a:t>
            </a:r>
          </a:p>
          <a:p>
            <a:pPr marL="342900" indent="-342900" algn="just">
              <a:buFont typeface="Arial" panose="020B0604020202020204" pitchFamily="34" charset="0"/>
              <a:buChar char="•"/>
            </a:pPr>
            <a:endParaRPr lang="en-US" b="0" i="0" u="none" strike="noStrike" baseline="0" dirty="0">
              <a:solidFill>
                <a:srgbClr val="000000"/>
              </a:solidFill>
              <a:latin typeface="+mj-lt"/>
            </a:endParaRPr>
          </a:p>
          <a:p>
            <a:pPr marL="342900" indent="-342900" algn="just">
              <a:buFont typeface="Arial" panose="020B0604020202020204" pitchFamily="34" charset="0"/>
              <a:buChar char="•"/>
            </a:pPr>
            <a:r>
              <a:rPr lang="en-US" b="0" i="0" u="none" strike="noStrike" baseline="0" dirty="0">
                <a:solidFill>
                  <a:srgbClr val="000000"/>
                </a:solidFill>
                <a:latin typeface="+mj-lt"/>
              </a:rPr>
              <a:t>In this sense, in the European ATM system, resilience and sustained adaptability are considered to be defined by the scope of the </a:t>
            </a:r>
            <a:r>
              <a:rPr lang="en-US" i="0" u="none" strike="noStrike" baseline="0" dirty="0">
                <a:solidFill>
                  <a:srgbClr val="00B050"/>
                </a:solidFill>
                <a:latin typeface="+mj-lt"/>
              </a:rPr>
              <a:t>SES</a:t>
            </a:r>
            <a:r>
              <a:rPr lang="en-US" b="0" i="0" u="none" strike="noStrike" baseline="0" dirty="0">
                <a:solidFill>
                  <a:srgbClr val="000000"/>
                </a:solidFill>
                <a:latin typeface="+mj-lt"/>
              </a:rPr>
              <a:t> Performance Scheme.</a:t>
            </a:r>
            <a:endParaRPr lang="el-GR" dirty="0">
              <a:latin typeface="+mj-lt"/>
            </a:endParaRPr>
          </a:p>
        </p:txBody>
      </p:sp>
      <p:pic>
        <p:nvPicPr>
          <p:cNvPr id="4" name="Εικόνα 3">
            <a:extLst>
              <a:ext uri="{FF2B5EF4-FFF2-40B4-BE49-F238E27FC236}">
                <a16:creationId xmlns:a16="http://schemas.microsoft.com/office/drawing/2014/main" id="{6C6149C3-6F10-BF65-0EFF-3464126EA8A0}"/>
              </a:ext>
            </a:extLst>
          </p:cNvPr>
          <p:cNvPicPr>
            <a:picLocks noChangeAspect="1"/>
          </p:cNvPicPr>
          <p:nvPr/>
        </p:nvPicPr>
        <p:blipFill rotWithShape="1">
          <a:blip r:embed="rId3"/>
          <a:srcRect t="4783" b="7904"/>
          <a:stretch/>
        </p:blipFill>
        <p:spPr>
          <a:xfrm>
            <a:off x="5179853" y="1133062"/>
            <a:ext cx="7012148" cy="4591877"/>
          </a:xfrm>
          <a:prstGeom prst="rect">
            <a:avLst/>
          </a:prstGeom>
        </p:spPr>
      </p:pic>
      <p:sp>
        <p:nvSpPr>
          <p:cNvPr id="2" name="TextBox 1">
            <a:extLst>
              <a:ext uri="{FF2B5EF4-FFF2-40B4-BE49-F238E27FC236}">
                <a16:creationId xmlns:a16="http://schemas.microsoft.com/office/drawing/2014/main" id="{72A371E1-2EFA-94D4-22C6-87911E70CAD7}"/>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SES – SESAR – PRB and Performance Scheme</a:t>
            </a:r>
            <a:endParaRPr lang="el-GR" sz="2000" dirty="0">
              <a:latin typeface="+mj-lt"/>
            </a:endParaRPr>
          </a:p>
        </p:txBody>
      </p:sp>
    </p:spTree>
    <p:extLst>
      <p:ext uri="{BB962C8B-B14F-4D97-AF65-F5344CB8AC3E}">
        <p14:creationId xmlns:p14="http://schemas.microsoft.com/office/powerpoint/2010/main" val="861603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3</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pic>
        <p:nvPicPr>
          <p:cNvPr id="2" name="Εικόνα 1">
            <a:extLst>
              <a:ext uri="{FF2B5EF4-FFF2-40B4-BE49-F238E27FC236}">
                <a16:creationId xmlns:a16="http://schemas.microsoft.com/office/drawing/2014/main" id="{20A8C8D5-95A8-0F44-532D-3AA4572A4B04}"/>
              </a:ext>
            </a:extLst>
          </p:cNvPr>
          <p:cNvPicPr>
            <a:picLocks noChangeAspect="1"/>
          </p:cNvPicPr>
          <p:nvPr/>
        </p:nvPicPr>
        <p:blipFill rotWithShape="1">
          <a:blip r:embed="rId3"/>
          <a:srcRect t="3137" b="10589"/>
          <a:stretch/>
        </p:blipFill>
        <p:spPr>
          <a:xfrm>
            <a:off x="7351119" y="394392"/>
            <a:ext cx="4824556" cy="4124600"/>
          </a:xfrm>
          <a:prstGeom prst="rect">
            <a:avLst/>
          </a:prstGeom>
        </p:spPr>
      </p:pic>
      <p:pic>
        <p:nvPicPr>
          <p:cNvPr id="4" name="Εικόνα 3">
            <a:extLst>
              <a:ext uri="{FF2B5EF4-FFF2-40B4-BE49-F238E27FC236}">
                <a16:creationId xmlns:a16="http://schemas.microsoft.com/office/drawing/2014/main" id="{F263809A-2D4F-B7F2-C9A6-5939C35D993B}"/>
              </a:ext>
            </a:extLst>
          </p:cNvPr>
          <p:cNvPicPr>
            <a:picLocks noChangeAspect="1"/>
          </p:cNvPicPr>
          <p:nvPr/>
        </p:nvPicPr>
        <p:blipFill>
          <a:blip r:embed="rId4"/>
          <a:stretch>
            <a:fillRect/>
          </a:stretch>
        </p:blipFill>
        <p:spPr>
          <a:xfrm>
            <a:off x="1931969" y="394390"/>
            <a:ext cx="3594187" cy="2023014"/>
          </a:xfrm>
          <a:prstGeom prst="rect">
            <a:avLst/>
          </a:prstGeom>
        </p:spPr>
      </p:pic>
      <p:sp>
        <p:nvSpPr>
          <p:cNvPr id="7" name="TextBox 6">
            <a:extLst>
              <a:ext uri="{FF2B5EF4-FFF2-40B4-BE49-F238E27FC236}">
                <a16:creationId xmlns:a16="http://schemas.microsoft.com/office/drawing/2014/main" id="{FD4A27C7-28FF-2A3F-5B8D-4435BD51A045}"/>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Covid -19 Pandemic and Aviation</a:t>
            </a:r>
            <a:endParaRPr lang="el-GR" sz="2000" dirty="0">
              <a:latin typeface="+mj-lt"/>
            </a:endParaRPr>
          </a:p>
        </p:txBody>
      </p:sp>
      <p:pic>
        <p:nvPicPr>
          <p:cNvPr id="9" name="Εικόνα 8">
            <a:extLst>
              <a:ext uri="{FF2B5EF4-FFF2-40B4-BE49-F238E27FC236}">
                <a16:creationId xmlns:a16="http://schemas.microsoft.com/office/drawing/2014/main" id="{AFE88E8C-8E61-4510-0889-4127DA0110A5}"/>
              </a:ext>
            </a:extLst>
          </p:cNvPr>
          <p:cNvPicPr>
            <a:picLocks noChangeAspect="1"/>
          </p:cNvPicPr>
          <p:nvPr/>
        </p:nvPicPr>
        <p:blipFill>
          <a:blip r:embed="rId5"/>
          <a:stretch>
            <a:fillRect/>
          </a:stretch>
        </p:blipFill>
        <p:spPr>
          <a:xfrm>
            <a:off x="0" y="2613409"/>
            <a:ext cx="7334794" cy="3701355"/>
          </a:xfrm>
          <a:prstGeom prst="rect">
            <a:avLst/>
          </a:prstGeom>
        </p:spPr>
      </p:pic>
    </p:spTree>
    <p:extLst>
      <p:ext uri="{BB962C8B-B14F-4D97-AF65-F5344CB8AC3E}">
        <p14:creationId xmlns:p14="http://schemas.microsoft.com/office/powerpoint/2010/main" val="612790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4</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7" name="TextBox 6">
            <a:extLst>
              <a:ext uri="{FF2B5EF4-FFF2-40B4-BE49-F238E27FC236}">
                <a16:creationId xmlns:a16="http://schemas.microsoft.com/office/drawing/2014/main" id="{FD4A27C7-28FF-2A3F-5B8D-4435BD51A045}"/>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War on Ukraine and Aviation</a:t>
            </a:r>
            <a:endParaRPr lang="el-GR" sz="2000" dirty="0">
              <a:latin typeface="+mj-lt"/>
            </a:endParaRPr>
          </a:p>
        </p:txBody>
      </p:sp>
      <p:pic>
        <p:nvPicPr>
          <p:cNvPr id="8" name="Εικόνα 7">
            <a:extLst>
              <a:ext uri="{FF2B5EF4-FFF2-40B4-BE49-F238E27FC236}">
                <a16:creationId xmlns:a16="http://schemas.microsoft.com/office/drawing/2014/main" id="{AB06CEBA-4DBE-6E48-EAB6-E54D6B081530}"/>
              </a:ext>
            </a:extLst>
          </p:cNvPr>
          <p:cNvPicPr>
            <a:picLocks noChangeAspect="1"/>
          </p:cNvPicPr>
          <p:nvPr/>
        </p:nvPicPr>
        <p:blipFill>
          <a:blip r:embed="rId3"/>
          <a:stretch>
            <a:fillRect/>
          </a:stretch>
        </p:blipFill>
        <p:spPr>
          <a:xfrm>
            <a:off x="0" y="1467168"/>
            <a:ext cx="5638799" cy="3923665"/>
          </a:xfrm>
          <a:prstGeom prst="rect">
            <a:avLst/>
          </a:prstGeom>
        </p:spPr>
      </p:pic>
      <p:pic>
        <p:nvPicPr>
          <p:cNvPr id="11" name="Εικόνα 10">
            <a:extLst>
              <a:ext uri="{FF2B5EF4-FFF2-40B4-BE49-F238E27FC236}">
                <a16:creationId xmlns:a16="http://schemas.microsoft.com/office/drawing/2014/main" id="{5E1A2F97-2A3A-F8E0-6BED-88F14706A9B0}"/>
              </a:ext>
            </a:extLst>
          </p:cNvPr>
          <p:cNvPicPr>
            <a:picLocks noChangeAspect="1"/>
          </p:cNvPicPr>
          <p:nvPr/>
        </p:nvPicPr>
        <p:blipFill rotWithShape="1">
          <a:blip r:embed="rId4"/>
          <a:srcRect b="2185"/>
          <a:stretch/>
        </p:blipFill>
        <p:spPr>
          <a:xfrm>
            <a:off x="5591495" y="1814930"/>
            <a:ext cx="6600505" cy="3228140"/>
          </a:xfrm>
          <a:prstGeom prst="rect">
            <a:avLst/>
          </a:prstGeom>
        </p:spPr>
      </p:pic>
    </p:spTree>
    <p:extLst>
      <p:ext uri="{BB962C8B-B14F-4D97-AF65-F5344CB8AC3E}">
        <p14:creationId xmlns:p14="http://schemas.microsoft.com/office/powerpoint/2010/main" val="92525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5</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6" name="TextBox 5">
            <a:extLst>
              <a:ext uri="{FF2B5EF4-FFF2-40B4-BE49-F238E27FC236}">
                <a16:creationId xmlns:a16="http://schemas.microsoft.com/office/drawing/2014/main" id="{8067CA9A-6427-D980-23DB-44D8F773FFBB}"/>
              </a:ext>
            </a:extLst>
          </p:cNvPr>
          <p:cNvSpPr txBox="1"/>
          <p:nvPr/>
        </p:nvSpPr>
        <p:spPr>
          <a:xfrm>
            <a:off x="240195" y="403906"/>
            <a:ext cx="11711610" cy="1200329"/>
          </a:xfrm>
          <a:prstGeom prst="rect">
            <a:avLst/>
          </a:prstGeom>
          <a:noFill/>
        </p:spPr>
        <p:txBody>
          <a:bodyPr wrap="square">
            <a:spAutoFit/>
          </a:bodyPr>
          <a:lstStyle/>
          <a:p>
            <a:pPr marL="342900" indent="-342900" algn="just">
              <a:buFont typeface="Arial" panose="020B0604020202020204" pitchFamily="34" charset="0"/>
              <a:buChar char="•"/>
            </a:pPr>
            <a:r>
              <a:rPr lang="en-US" dirty="0">
                <a:solidFill>
                  <a:srgbClr val="000000"/>
                </a:solidFill>
                <a:latin typeface="+mj-lt"/>
              </a:rPr>
              <a:t>F</a:t>
            </a:r>
            <a:r>
              <a:rPr lang="en-US" b="0" i="0" u="none" strike="noStrike" baseline="0" dirty="0">
                <a:solidFill>
                  <a:srgbClr val="000000"/>
                </a:solidFill>
                <a:latin typeface="+mj-lt"/>
              </a:rPr>
              <a:t>orecasting and charging scheme deficiencies can produce results that provide a false reassurance about the degree of financial stability of the </a:t>
            </a:r>
            <a:r>
              <a:rPr lang="en-US" b="1" i="0" u="none" strike="noStrike" baseline="0" dirty="0">
                <a:solidFill>
                  <a:srgbClr val="00B050"/>
                </a:solidFill>
                <a:latin typeface="+mj-lt"/>
              </a:rPr>
              <a:t>ANSPs</a:t>
            </a:r>
            <a:r>
              <a:rPr lang="en-US" b="0" i="0" u="none" strike="noStrike" baseline="0" dirty="0">
                <a:solidFill>
                  <a:srgbClr val="000000"/>
                </a:solidFill>
                <a:latin typeface="+mj-lt"/>
              </a:rPr>
              <a:t>. </a:t>
            </a:r>
          </a:p>
          <a:p>
            <a:pPr marL="342900" indent="-342900" algn="just">
              <a:buFont typeface="Arial" panose="020B0604020202020204" pitchFamily="34" charset="0"/>
              <a:buChar char="•"/>
            </a:pPr>
            <a:endParaRPr lang="en-US" b="0" i="0" u="none" strike="noStrike" baseline="0" dirty="0">
              <a:solidFill>
                <a:srgbClr val="000000"/>
              </a:solidFill>
              <a:latin typeface="+mj-lt"/>
            </a:endParaRPr>
          </a:p>
          <a:p>
            <a:pPr marL="342900" indent="-342900" algn="just">
              <a:buFont typeface="Arial" panose="020B0604020202020204" pitchFamily="34" charset="0"/>
              <a:buChar char="•"/>
            </a:pPr>
            <a:r>
              <a:rPr lang="en-US" b="1" i="0" u="none" strike="noStrike" baseline="0" dirty="0">
                <a:solidFill>
                  <a:srgbClr val="00B050"/>
                </a:solidFill>
                <a:latin typeface="+mj-lt"/>
              </a:rPr>
              <a:t>SES</a:t>
            </a:r>
            <a:r>
              <a:rPr lang="en-US" b="0" i="0" u="none" strike="noStrike" baseline="0" dirty="0">
                <a:solidFill>
                  <a:srgbClr val="000000"/>
                </a:solidFill>
                <a:latin typeface="+mj-lt"/>
              </a:rPr>
              <a:t> has a large share of responsibility in institutionalizing the financial and performance fragility of the European </a:t>
            </a:r>
            <a:r>
              <a:rPr lang="en-US" b="1" i="0" u="none" strike="noStrike" baseline="0" dirty="0">
                <a:solidFill>
                  <a:srgbClr val="00B050"/>
                </a:solidFill>
                <a:latin typeface="+mj-lt"/>
              </a:rPr>
              <a:t>ANSPs</a:t>
            </a:r>
            <a:r>
              <a:rPr lang="en-US" b="0" i="0" u="none" strike="noStrike" baseline="0" dirty="0">
                <a:solidFill>
                  <a:srgbClr val="00B050"/>
                </a:solidFill>
                <a:latin typeface="+mj-lt"/>
              </a:rPr>
              <a:t>.</a:t>
            </a:r>
            <a:endParaRPr lang="el-GR" dirty="0">
              <a:solidFill>
                <a:srgbClr val="00B050"/>
              </a:solidFill>
              <a:latin typeface="+mj-lt"/>
            </a:endParaRPr>
          </a:p>
        </p:txBody>
      </p:sp>
      <p:sp>
        <p:nvSpPr>
          <p:cNvPr id="2" name="TextBox 1">
            <a:extLst>
              <a:ext uri="{FF2B5EF4-FFF2-40B4-BE49-F238E27FC236}">
                <a16:creationId xmlns:a16="http://schemas.microsoft.com/office/drawing/2014/main" id="{F3BE854D-BDD2-7166-BC77-52A01E6984C4}"/>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What Covid -19 Pandemic Demonstrated</a:t>
            </a:r>
            <a:endParaRPr lang="el-GR" sz="2000" dirty="0">
              <a:latin typeface="+mj-lt"/>
            </a:endParaRPr>
          </a:p>
        </p:txBody>
      </p:sp>
      <p:pic>
        <p:nvPicPr>
          <p:cNvPr id="4" name="Εικόνα 3">
            <a:extLst>
              <a:ext uri="{FF2B5EF4-FFF2-40B4-BE49-F238E27FC236}">
                <a16:creationId xmlns:a16="http://schemas.microsoft.com/office/drawing/2014/main" id="{0F03C3CB-CEF8-3370-E093-55A46C8C7849}"/>
              </a:ext>
            </a:extLst>
          </p:cNvPr>
          <p:cNvPicPr>
            <a:picLocks noChangeAspect="1"/>
          </p:cNvPicPr>
          <p:nvPr/>
        </p:nvPicPr>
        <p:blipFill>
          <a:blip r:embed="rId3"/>
          <a:stretch>
            <a:fillRect/>
          </a:stretch>
        </p:blipFill>
        <p:spPr>
          <a:xfrm>
            <a:off x="6660356" y="2121300"/>
            <a:ext cx="4915417" cy="4094921"/>
          </a:xfrm>
          <a:prstGeom prst="rect">
            <a:avLst/>
          </a:prstGeom>
        </p:spPr>
      </p:pic>
      <p:grpSp>
        <p:nvGrpSpPr>
          <p:cNvPr id="11" name="Ομάδα 10">
            <a:extLst>
              <a:ext uri="{FF2B5EF4-FFF2-40B4-BE49-F238E27FC236}">
                <a16:creationId xmlns:a16="http://schemas.microsoft.com/office/drawing/2014/main" id="{9826736C-4CD9-29DF-935E-BF12E8279694}"/>
              </a:ext>
            </a:extLst>
          </p:cNvPr>
          <p:cNvGrpSpPr/>
          <p:nvPr/>
        </p:nvGrpSpPr>
        <p:grpSpPr>
          <a:xfrm>
            <a:off x="715617" y="2107096"/>
            <a:ext cx="5618921" cy="4094921"/>
            <a:chOff x="1461324" y="2435232"/>
            <a:chExt cx="4843302" cy="3636272"/>
          </a:xfrm>
        </p:grpSpPr>
        <p:pic>
          <p:nvPicPr>
            <p:cNvPr id="7" name="Εικόνα 6">
              <a:extLst>
                <a:ext uri="{FF2B5EF4-FFF2-40B4-BE49-F238E27FC236}">
                  <a16:creationId xmlns:a16="http://schemas.microsoft.com/office/drawing/2014/main" id="{A47B51BA-CCFC-1C9B-59C7-EC597EFA200D}"/>
                </a:ext>
              </a:extLst>
            </p:cNvPr>
            <p:cNvPicPr>
              <a:picLocks noChangeAspect="1"/>
            </p:cNvPicPr>
            <p:nvPr/>
          </p:nvPicPr>
          <p:blipFill>
            <a:blip r:embed="rId4"/>
            <a:stretch>
              <a:fillRect/>
            </a:stretch>
          </p:blipFill>
          <p:spPr>
            <a:xfrm>
              <a:off x="1461324" y="2435232"/>
              <a:ext cx="4843302" cy="3636272"/>
            </a:xfrm>
            <a:prstGeom prst="rect">
              <a:avLst/>
            </a:prstGeom>
          </p:spPr>
        </p:pic>
        <p:pic>
          <p:nvPicPr>
            <p:cNvPr id="8" name="Εικόνα 7">
              <a:extLst>
                <a:ext uri="{FF2B5EF4-FFF2-40B4-BE49-F238E27FC236}">
                  <a16:creationId xmlns:a16="http://schemas.microsoft.com/office/drawing/2014/main" id="{EE31C132-EFD6-C3EA-2E10-08C8E447D37D}"/>
                </a:ext>
              </a:extLst>
            </p:cNvPr>
            <p:cNvPicPr>
              <a:picLocks noChangeAspect="1"/>
            </p:cNvPicPr>
            <p:nvPr/>
          </p:nvPicPr>
          <p:blipFill rotWithShape="1">
            <a:blip r:embed="rId4"/>
            <a:srcRect l="45955" t="-1" b="86795"/>
            <a:stretch/>
          </p:blipFill>
          <p:spPr>
            <a:xfrm>
              <a:off x="3687081" y="2859302"/>
              <a:ext cx="2617545" cy="480245"/>
            </a:xfrm>
            <a:prstGeom prst="rect">
              <a:avLst/>
            </a:prstGeom>
          </p:spPr>
        </p:pic>
        <p:pic>
          <p:nvPicPr>
            <p:cNvPr id="9" name="Εικόνα 8">
              <a:extLst>
                <a:ext uri="{FF2B5EF4-FFF2-40B4-BE49-F238E27FC236}">
                  <a16:creationId xmlns:a16="http://schemas.microsoft.com/office/drawing/2014/main" id="{7E2EB48B-4475-64CF-D38F-417C737FE2F6}"/>
                </a:ext>
              </a:extLst>
            </p:cNvPr>
            <p:cNvPicPr>
              <a:picLocks noChangeAspect="1"/>
            </p:cNvPicPr>
            <p:nvPr/>
          </p:nvPicPr>
          <p:blipFill rotWithShape="1">
            <a:blip r:embed="rId4"/>
            <a:srcRect l="45955" t="-1" b="86795"/>
            <a:stretch/>
          </p:blipFill>
          <p:spPr>
            <a:xfrm>
              <a:off x="3687080" y="3099424"/>
              <a:ext cx="2617545" cy="480245"/>
            </a:xfrm>
            <a:prstGeom prst="rect">
              <a:avLst/>
            </a:prstGeom>
          </p:spPr>
        </p:pic>
        <p:pic>
          <p:nvPicPr>
            <p:cNvPr id="10" name="Εικόνα 9">
              <a:extLst>
                <a:ext uri="{FF2B5EF4-FFF2-40B4-BE49-F238E27FC236}">
                  <a16:creationId xmlns:a16="http://schemas.microsoft.com/office/drawing/2014/main" id="{48BE12E3-4D5C-2970-7E3D-ABF347B2E623}"/>
                </a:ext>
              </a:extLst>
            </p:cNvPr>
            <p:cNvPicPr>
              <a:picLocks noChangeAspect="1"/>
            </p:cNvPicPr>
            <p:nvPr/>
          </p:nvPicPr>
          <p:blipFill rotWithShape="1">
            <a:blip r:embed="rId4"/>
            <a:srcRect l="45955" t="-1" b="86795"/>
            <a:stretch/>
          </p:blipFill>
          <p:spPr>
            <a:xfrm>
              <a:off x="3634072" y="3188877"/>
              <a:ext cx="2617545" cy="480245"/>
            </a:xfrm>
            <a:prstGeom prst="rect">
              <a:avLst/>
            </a:prstGeom>
          </p:spPr>
        </p:pic>
      </p:grpSp>
    </p:spTree>
    <p:extLst>
      <p:ext uri="{BB962C8B-B14F-4D97-AF65-F5344CB8AC3E}">
        <p14:creationId xmlns:p14="http://schemas.microsoft.com/office/powerpoint/2010/main" val="400526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6</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6" name="TextBox 5">
            <a:extLst>
              <a:ext uri="{FF2B5EF4-FFF2-40B4-BE49-F238E27FC236}">
                <a16:creationId xmlns:a16="http://schemas.microsoft.com/office/drawing/2014/main" id="{8067CA9A-6427-D980-23DB-44D8F773FFBB}"/>
              </a:ext>
            </a:extLst>
          </p:cNvPr>
          <p:cNvSpPr txBox="1"/>
          <p:nvPr/>
        </p:nvSpPr>
        <p:spPr>
          <a:xfrm>
            <a:off x="240195" y="389715"/>
            <a:ext cx="11711610" cy="2031325"/>
          </a:xfrm>
          <a:prstGeom prst="rect">
            <a:avLst/>
          </a:prstGeom>
          <a:noFill/>
        </p:spPr>
        <p:txBody>
          <a:bodyPr wrap="square">
            <a:spAutoFit/>
          </a:bodyPr>
          <a:lstStyle/>
          <a:p>
            <a:pPr algn="just"/>
            <a:r>
              <a:rPr lang="en-US" b="1" i="0" u="none" strike="noStrike" baseline="0" dirty="0">
                <a:solidFill>
                  <a:srgbClr val="00B050"/>
                </a:solidFill>
                <a:latin typeface="+mj-lt"/>
              </a:rPr>
              <a:t>IFATCA</a:t>
            </a:r>
            <a:r>
              <a:rPr lang="en-US" b="1" i="0" u="none" strike="noStrike" baseline="0" dirty="0">
                <a:solidFill>
                  <a:srgbClr val="000000"/>
                </a:solidFill>
                <a:latin typeface="+mj-lt"/>
              </a:rPr>
              <a:t> </a:t>
            </a:r>
            <a:r>
              <a:rPr lang="en-US" b="0" i="0" u="none" strike="noStrike" baseline="0" dirty="0">
                <a:solidFill>
                  <a:srgbClr val="000000"/>
                </a:solidFill>
                <a:latin typeface="+mj-lt"/>
              </a:rPr>
              <a:t>contends that:</a:t>
            </a:r>
          </a:p>
          <a:p>
            <a:pPr algn="just"/>
            <a:endParaRPr lang="en-US" b="0" i="0" u="none" strike="noStrike" baseline="0" dirty="0">
              <a:solidFill>
                <a:srgbClr val="000000"/>
              </a:solidFill>
              <a:latin typeface="+mj-lt"/>
            </a:endParaRPr>
          </a:p>
          <a:p>
            <a:pPr marL="914400" lvl="1" indent="-457200" algn="just">
              <a:buFont typeface="+mj-lt"/>
              <a:buAutoNum type="arabicPeriod"/>
            </a:pPr>
            <a:r>
              <a:rPr lang="en-US" dirty="0">
                <a:latin typeface="+mj-lt"/>
              </a:rPr>
              <a:t>The performance scheme has been proven to reduce the </a:t>
            </a:r>
            <a:r>
              <a:rPr lang="en-US" b="1" dirty="0">
                <a:solidFill>
                  <a:srgbClr val="00B050"/>
                </a:solidFill>
                <a:latin typeface="+mj-lt"/>
              </a:rPr>
              <a:t>ANSPS</a:t>
            </a:r>
            <a:r>
              <a:rPr lang="en-US" dirty="0">
                <a:latin typeface="+mj-lt"/>
              </a:rPr>
              <a:t> ability to maintain resilient performance.</a:t>
            </a:r>
          </a:p>
          <a:p>
            <a:pPr marL="914400" lvl="1" indent="-457200" algn="just">
              <a:buFont typeface="+mj-lt"/>
              <a:buAutoNum type="arabicPeriod"/>
            </a:pPr>
            <a:endParaRPr lang="en-US" dirty="0">
              <a:latin typeface="+mj-lt"/>
            </a:endParaRPr>
          </a:p>
          <a:p>
            <a:pPr marL="914400" lvl="1" indent="-457200" algn="just">
              <a:buFont typeface="+mj-lt"/>
              <a:buAutoNum type="arabicPeriod"/>
            </a:pPr>
            <a:r>
              <a:rPr lang="en-US" dirty="0">
                <a:latin typeface="+mj-lt"/>
              </a:rPr>
              <a:t>The charging system has reduced the </a:t>
            </a:r>
            <a:r>
              <a:rPr lang="en-US" b="1" dirty="0">
                <a:solidFill>
                  <a:srgbClr val="00B050"/>
                </a:solidFill>
                <a:latin typeface="+mj-lt"/>
              </a:rPr>
              <a:t>ANSPS</a:t>
            </a:r>
            <a:r>
              <a:rPr lang="en-US" dirty="0">
                <a:latin typeface="+mj-lt"/>
              </a:rPr>
              <a:t> ability to sustain resilient performance.</a:t>
            </a:r>
          </a:p>
          <a:p>
            <a:pPr marL="914400" lvl="1" indent="-457200" algn="just">
              <a:buFont typeface="+mj-lt"/>
              <a:buAutoNum type="arabicPeriod"/>
            </a:pPr>
            <a:endParaRPr lang="en-US" dirty="0">
              <a:latin typeface="+mj-lt"/>
            </a:endParaRPr>
          </a:p>
          <a:p>
            <a:pPr marL="914400" lvl="1" indent="-457200" algn="just">
              <a:buFont typeface="+mj-lt"/>
              <a:buAutoNum type="arabicPeriod"/>
            </a:pPr>
            <a:r>
              <a:rPr lang="en-US" dirty="0">
                <a:latin typeface="+mj-lt"/>
              </a:rPr>
              <a:t>That the philosophy of </a:t>
            </a:r>
            <a:r>
              <a:rPr lang="en-US" b="1" dirty="0">
                <a:solidFill>
                  <a:srgbClr val="00B050"/>
                </a:solidFill>
                <a:latin typeface="+mj-lt"/>
              </a:rPr>
              <a:t>SESAR</a:t>
            </a:r>
            <a:r>
              <a:rPr lang="en-US" dirty="0">
                <a:latin typeface="+mj-lt"/>
              </a:rPr>
              <a:t> and </a:t>
            </a:r>
            <a:r>
              <a:rPr lang="en-US" b="1" dirty="0">
                <a:solidFill>
                  <a:srgbClr val="00B050"/>
                </a:solidFill>
                <a:latin typeface="+mj-lt"/>
              </a:rPr>
              <a:t>SES</a:t>
            </a:r>
            <a:r>
              <a:rPr lang="en-US" dirty="0">
                <a:latin typeface="+mj-lt"/>
              </a:rPr>
              <a:t> has reduced the </a:t>
            </a:r>
            <a:r>
              <a:rPr lang="en-US" b="1" dirty="0">
                <a:solidFill>
                  <a:srgbClr val="00B050"/>
                </a:solidFill>
                <a:latin typeface="+mj-lt"/>
              </a:rPr>
              <a:t>ANSPS</a:t>
            </a:r>
            <a:r>
              <a:rPr lang="en-US" dirty="0">
                <a:latin typeface="+mj-lt"/>
              </a:rPr>
              <a:t> ability to maintain resilient performance.</a:t>
            </a:r>
            <a:endParaRPr lang="el-GR" dirty="0">
              <a:latin typeface="+mj-lt"/>
            </a:endParaRPr>
          </a:p>
        </p:txBody>
      </p:sp>
      <p:sp>
        <p:nvSpPr>
          <p:cNvPr id="2" name="TextBox 1">
            <a:extLst>
              <a:ext uri="{FF2B5EF4-FFF2-40B4-BE49-F238E27FC236}">
                <a16:creationId xmlns:a16="http://schemas.microsoft.com/office/drawing/2014/main" id="{B7216E6D-C348-368C-FD31-19599DA4970A}"/>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IFATCA’s Position</a:t>
            </a:r>
            <a:endParaRPr lang="el-GR" sz="2000" dirty="0">
              <a:latin typeface="+mj-lt"/>
            </a:endParaRPr>
          </a:p>
        </p:txBody>
      </p:sp>
      <p:pic>
        <p:nvPicPr>
          <p:cNvPr id="8" name="Εικόνα 7">
            <a:extLst>
              <a:ext uri="{FF2B5EF4-FFF2-40B4-BE49-F238E27FC236}">
                <a16:creationId xmlns:a16="http://schemas.microsoft.com/office/drawing/2014/main" id="{2D9A70F7-94B7-42DF-D119-0E565D0FD5C1}"/>
              </a:ext>
            </a:extLst>
          </p:cNvPr>
          <p:cNvPicPr>
            <a:picLocks noChangeAspect="1"/>
          </p:cNvPicPr>
          <p:nvPr/>
        </p:nvPicPr>
        <p:blipFill>
          <a:blip r:embed="rId3"/>
          <a:stretch>
            <a:fillRect/>
          </a:stretch>
        </p:blipFill>
        <p:spPr>
          <a:xfrm>
            <a:off x="1133061" y="2771235"/>
            <a:ext cx="3816625" cy="3339546"/>
          </a:xfrm>
          <a:prstGeom prst="rect">
            <a:avLst/>
          </a:prstGeom>
        </p:spPr>
      </p:pic>
      <p:pic>
        <p:nvPicPr>
          <p:cNvPr id="9" name="Εικόνα 8">
            <a:extLst>
              <a:ext uri="{FF2B5EF4-FFF2-40B4-BE49-F238E27FC236}">
                <a16:creationId xmlns:a16="http://schemas.microsoft.com/office/drawing/2014/main" id="{AA410A74-2D38-0345-07E4-011B966FEA9F}"/>
              </a:ext>
            </a:extLst>
          </p:cNvPr>
          <p:cNvPicPr>
            <a:picLocks noChangeAspect="1"/>
          </p:cNvPicPr>
          <p:nvPr/>
        </p:nvPicPr>
        <p:blipFill>
          <a:blip r:embed="rId4"/>
          <a:stretch>
            <a:fillRect/>
          </a:stretch>
        </p:blipFill>
        <p:spPr>
          <a:xfrm>
            <a:off x="7242316" y="2806959"/>
            <a:ext cx="3303822" cy="3303822"/>
          </a:xfrm>
          <a:prstGeom prst="rect">
            <a:avLst/>
          </a:prstGeom>
        </p:spPr>
      </p:pic>
    </p:spTree>
    <p:extLst>
      <p:ext uri="{BB962C8B-B14F-4D97-AF65-F5344CB8AC3E}">
        <p14:creationId xmlns:p14="http://schemas.microsoft.com/office/powerpoint/2010/main" val="2299515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7</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6" name="TextBox 5">
            <a:extLst>
              <a:ext uri="{FF2B5EF4-FFF2-40B4-BE49-F238E27FC236}">
                <a16:creationId xmlns:a16="http://schemas.microsoft.com/office/drawing/2014/main" id="{8067CA9A-6427-D980-23DB-44D8F773FFBB}"/>
              </a:ext>
            </a:extLst>
          </p:cNvPr>
          <p:cNvSpPr txBox="1"/>
          <p:nvPr/>
        </p:nvSpPr>
        <p:spPr>
          <a:xfrm>
            <a:off x="240195" y="373128"/>
            <a:ext cx="11711610" cy="1754326"/>
          </a:xfrm>
          <a:prstGeom prst="rect">
            <a:avLst/>
          </a:prstGeom>
          <a:noFill/>
        </p:spPr>
        <p:txBody>
          <a:bodyPr wrap="square">
            <a:spAutoFit/>
          </a:bodyPr>
          <a:lstStyle/>
          <a:p>
            <a:pPr algn="just"/>
            <a:endParaRPr lang="el-GR" b="0" i="0" u="none" strike="noStrike" baseline="0" dirty="0">
              <a:solidFill>
                <a:srgbClr val="002060"/>
              </a:solidFill>
              <a:latin typeface="+mj-lt"/>
            </a:endParaRPr>
          </a:p>
          <a:p>
            <a:pPr marL="342900" indent="-342900" algn="just">
              <a:buFont typeface="Arial" panose="020B0604020202020204" pitchFamily="34" charset="0"/>
              <a:buChar char="•"/>
            </a:pPr>
            <a:r>
              <a:rPr lang="en-US" b="1" i="0" u="none" strike="noStrike" baseline="0" dirty="0">
                <a:solidFill>
                  <a:srgbClr val="00B050"/>
                </a:solidFill>
                <a:latin typeface="+mj-lt"/>
              </a:rPr>
              <a:t>Resilience</a:t>
            </a:r>
            <a:r>
              <a:rPr lang="en-US" b="0" i="0" u="none" strike="noStrike" baseline="0" dirty="0">
                <a:solidFill>
                  <a:schemeClr val="bg2">
                    <a:lumMod val="25000"/>
                  </a:schemeClr>
                </a:solidFill>
                <a:latin typeface="+mj-lt"/>
              </a:rPr>
              <a:t> is defined as the ability to succeed under varying conditions, so that the number of intended and acceptable outcomes is as high as possible. </a:t>
            </a:r>
          </a:p>
          <a:p>
            <a:pPr marL="342900" indent="-342900" algn="just">
              <a:buFont typeface="Arial" panose="020B0604020202020204" pitchFamily="34" charset="0"/>
              <a:buChar char="•"/>
            </a:pPr>
            <a:endParaRPr lang="en-US" b="0" i="0" u="none" strike="noStrike" baseline="0" dirty="0">
              <a:solidFill>
                <a:schemeClr val="bg2">
                  <a:lumMod val="25000"/>
                </a:schemeClr>
              </a:solidFill>
              <a:latin typeface="+mj-lt"/>
            </a:endParaRPr>
          </a:p>
          <a:p>
            <a:pPr marL="342900" indent="-342900" algn="just">
              <a:buFont typeface="Arial" panose="020B0604020202020204" pitchFamily="34" charset="0"/>
              <a:buChar char="•"/>
            </a:pPr>
            <a:r>
              <a:rPr lang="en-US" b="1" dirty="0">
                <a:solidFill>
                  <a:srgbClr val="00B050"/>
                </a:solidFill>
                <a:latin typeface="+mj-lt"/>
              </a:rPr>
              <a:t>Sustained Adaptability </a:t>
            </a:r>
            <a:r>
              <a:rPr lang="en-US" dirty="0">
                <a:solidFill>
                  <a:schemeClr val="bg2">
                    <a:lumMod val="25000"/>
                  </a:schemeClr>
                </a:solidFill>
                <a:latin typeface="+mj-lt"/>
              </a:rPr>
              <a:t>refers to the ability to continue to adapt to changing environments, stakeholders, demands, contexts, and constraints.</a:t>
            </a:r>
            <a:endParaRPr lang="el-GR" dirty="0">
              <a:solidFill>
                <a:schemeClr val="bg2">
                  <a:lumMod val="25000"/>
                </a:schemeClr>
              </a:solidFill>
              <a:latin typeface="+mj-lt"/>
            </a:endParaRPr>
          </a:p>
        </p:txBody>
      </p:sp>
      <p:pic>
        <p:nvPicPr>
          <p:cNvPr id="2" name="Εικόνα 1">
            <a:extLst>
              <a:ext uri="{FF2B5EF4-FFF2-40B4-BE49-F238E27FC236}">
                <a16:creationId xmlns:a16="http://schemas.microsoft.com/office/drawing/2014/main" id="{B1F91D2B-B9BF-A9C5-AABD-92B4E0652099}"/>
              </a:ext>
            </a:extLst>
          </p:cNvPr>
          <p:cNvPicPr>
            <a:picLocks noChangeAspect="1"/>
          </p:cNvPicPr>
          <p:nvPr/>
        </p:nvPicPr>
        <p:blipFill>
          <a:blip r:embed="rId3"/>
          <a:stretch>
            <a:fillRect/>
          </a:stretch>
        </p:blipFill>
        <p:spPr>
          <a:xfrm>
            <a:off x="5055704" y="2627549"/>
            <a:ext cx="1972503" cy="2958755"/>
          </a:xfrm>
          <a:prstGeom prst="rect">
            <a:avLst/>
          </a:prstGeom>
        </p:spPr>
      </p:pic>
      <p:pic>
        <p:nvPicPr>
          <p:cNvPr id="4" name="Εικόνα 3">
            <a:extLst>
              <a:ext uri="{FF2B5EF4-FFF2-40B4-BE49-F238E27FC236}">
                <a16:creationId xmlns:a16="http://schemas.microsoft.com/office/drawing/2014/main" id="{E46E074A-12DA-80D8-1407-AE906876712F}"/>
              </a:ext>
            </a:extLst>
          </p:cNvPr>
          <p:cNvPicPr>
            <a:picLocks noChangeAspect="1"/>
          </p:cNvPicPr>
          <p:nvPr/>
        </p:nvPicPr>
        <p:blipFill>
          <a:blip r:embed="rId4"/>
          <a:stretch>
            <a:fillRect/>
          </a:stretch>
        </p:blipFill>
        <p:spPr>
          <a:xfrm>
            <a:off x="1205948" y="2623085"/>
            <a:ext cx="2385391" cy="2963219"/>
          </a:xfrm>
          <a:prstGeom prst="rect">
            <a:avLst/>
          </a:prstGeom>
        </p:spPr>
      </p:pic>
      <p:pic>
        <p:nvPicPr>
          <p:cNvPr id="7" name="Εικόνα 6">
            <a:extLst>
              <a:ext uri="{FF2B5EF4-FFF2-40B4-BE49-F238E27FC236}">
                <a16:creationId xmlns:a16="http://schemas.microsoft.com/office/drawing/2014/main" id="{CFD40D3C-79DF-9F28-0D0F-8EA1E93B9523}"/>
              </a:ext>
            </a:extLst>
          </p:cNvPr>
          <p:cNvPicPr>
            <a:picLocks noChangeAspect="1"/>
          </p:cNvPicPr>
          <p:nvPr/>
        </p:nvPicPr>
        <p:blipFill>
          <a:blip r:embed="rId5"/>
          <a:stretch>
            <a:fillRect/>
          </a:stretch>
        </p:blipFill>
        <p:spPr>
          <a:xfrm>
            <a:off x="8859078" y="2613447"/>
            <a:ext cx="2967797" cy="2967797"/>
          </a:xfrm>
          <a:prstGeom prst="rect">
            <a:avLst/>
          </a:prstGeom>
        </p:spPr>
      </p:pic>
      <p:sp>
        <p:nvSpPr>
          <p:cNvPr id="8" name="TextBox 7">
            <a:extLst>
              <a:ext uri="{FF2B5EF4-FFF2-40B4-BE49-F238E27FC236}">
                <a16:creationId xmlns:a16="http://schemas.microsoft.com/office/drawing/2014/main" id="{BD4C8036-D597-BBB7-F26C-43A0F8F9E982}"/>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Resilience Engineering Paradigm and key Definitions</a:t>
            </a:r>
            <a:endParaRPr lang="el-GR" sz="2000" dirty="0">
              <a:latin typeface="+mj-lt"/>
            </a:endParaRPr>
          </a:p>
        </p:txBody>
      </p:sp>
    </p:spTree>
    <p:extLst>
      <p:ext uri="{BB962C8B-B14F-4D97-AF65-F5344CB8AC3E}">
        <p14:creationId xmlns:p14="http://schemas.microsoft.com/office/powerpoint/2010/main" val="1377840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8</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sp>
        <p:nvSpPr>
          <p:cNvPr id="6" name="TextBox 5">
            <a:extLst>
              <a:ext uri="{FF2B5EF4-FFF2-40B4-BE49-F238E27FC236}">
                <a16:creationId xmlns:a16="http://schemas.microsoft.com/office/drawing/2014/main" id="{8067CA9A-6427-D980-23DB-44D8F773FFBB}"/>
              </a:ext>
            </a:extLst>
          </p:cNvPr>
          <p:cNvSpPr txBox="1"/>
          <p:nvPr/>
        </p:nvSpPr>
        <p:spPr>
          <a:xfrm>
            <a:off x="240195" y="410468"/>
            <a:ext cx="11711610" cy="2031325"/>
          </a:xfrm>
          <a:prstGeom prst="rect">
            <a:avLst/>
          </a:prstGeom>
          <a:noFill/>
        </p:spPr>
        <p:txBody>
          <a:bodyPr wrap="square">
            <a:spAutoFit/>
          </a:bodyPr>
          <a:lstStyle/>
          <a:p>
            <a:pPr marL="342900" indent="-342900" algn="just">
              <a:buFont typeface="Arial" panose="020B0604020202020204" pitchFamily="34" charset="0"/>
              <a:buChar char="•"/>
            </a:pPr>
            <a:r>
              <a:rPr lang="en-US" b="0" i="0" u="none" strike="noStrike" baseline="0" dirty="0">
                <a:solidFill>
                  <a:srgbClr val="000000"/>
                </a:solidFill>
                <a:latin typeface="+mj-lt"/>
              </a:rPr>
              <a:t>Crisis preparedness, response and recovery remain amongst the most challenging problems facing organizations because of their :</a:t>
            </a:r>
          </a:p>
          <a:p>
            <a:pPr marL="914400" lvl="1" indent="-457200" algn="just">
              <a:buFont typeface="+mj-lt"/>
              <a:buAutoNum type="alphaLcParenR"/>
            </a:pPr>
            <a:r>
              <a:rPr lang="en-US" b="0" i="0" u="none" strike="noStrike" baseline="0" dirty="0">
                <a:solidFill>
                  <a:srgbClr val="000000"/>
                </a:solidFill>
                <a:latin typeface="+mj-lt"/>
              </a:rPr>
              <a:t>large social and economic costs in their management and </a:t>
            </a:r>
          </a:p>
          <a:p>
            <a:pPr marL="914400" lvl="1" indent="-457200" algn="just">
              <a:buFont typeface="+mj-lt"/>
              <a:buAutoNum type="alphaLcParenR"/>
            </a:pPr>
            <a:r>
              <a:rPr lang="en-US" b="0" i="0" u="none" strike="noStrike" baseline="0" dirty="0">
                <a:solidFill>
                  <a:srgbClr val="000000"/>
                </a:solidFill>
                <a:latin typeface="+mj-lt"/>
              </a:rPr>
              <a:t>limited organizational learning from previous crisis. </a:t>
            </a:r>
          </a:p>
          <a:p>
            <a:pPr marL="342900" indent="-342900" algn="just">
              <a:buFont typeface="Arial" panose="020B0604020202020204" pitchFamily="34" charset="0"/>
              <a:buChar char="•"/>
            </a:pPr>
            <a:endParaRPr lang="en-US" b="0" i="0" u="none" strike="noStrike" baseline="0" dirty="0">
              <a:solidFill>
                <a:srgbClr val="000000"/>
              </a:solidFill>
              <a:latin typeface="+mj-lt"/>
            </a:endParaRPr>
          </a:p>
          <a:p>
            <a:pPr marL="342900" indent="-342900" algn="just">
              <a:buFont typeface="Arial" panose="020B0604020202020204" pitchFamily="34" charset="0"/>
              <a:buChar char="•"/>
            </a:pPr>
            <a:r>
              <a:rPr lang="en-US" b="0" i="0" u="none" strike="noStrike" baseline="0" dirty="0">
                <a:solidFill>
                  <a:srgbClr val="000000"/>
                </a:solidFill>
                <a:latin typeface="+mj-lt"/>
              </a:rPr>
              <a:t>Much of the history of the </a:t>
            </a:r>
            <a:r>
              <a:rPr lang="en-US" b="1" i="0" u="none" strike="noStrike" baseline="0" dirty="0">
                <a:solidFill>
                  <a:srgbClr val="00B050"/>
                </a:solidFill>
                <a:latin typeface="+mj-lt"/>
              </a:rPr>
              <a:t>Covid-19</a:t>
            </a:r>
            <a:r>
              <a:rPr lang="en-US" b="0" i="0" u="none" strike="noStrike" baseline="0" dirty="0">
                <a:solidFill>
                  <a:srgbClr val="000000"/>
                </a:solidFill>
                <a:latin typeface="+mj-lt"/>
              </a:rPr>
              <a:t> crisis in the aviation domain can be interpreted broadly as an underestimation of risks, not only of the probability of Black Swans but also, of the distinctive </a:t>
            </a:r>
            <a:r>
              <a:rPr lang="en-US" b="1" i="0" u="none" strike="noStrike" baseline="0" dirty="0">
                <a:solidFill>
                  <a:srgbClr val="00B050"/>
                </a:solidFill>
                <a:latin typeface="+mj-lt"/>
              </a:rPr>
              <a:t>ANSPs’</a:t>
            </a:r>
            <a:r>
              <a:rPr lang="en-US" b="0" i="0" u="none" strike="noStrike" baseline="0" dirty="0">
                <a:solidFill>
                  <a:srgbClr val="000000"/>
                </a:solidFill>
                <a:latin typeface="+mj-lt"/>
              </a:rPr>
              <a:t> financial fragility to them.</a:t>
            </a:r>
            <a:endParaRPr lang="el-GR" dirty="0">
              <a:latin typeface="+mj-lt"/>
            </a:endParaRPr>
          </a:p>
        </p:txBody>
      </p:sp>
      <p:pic>
        <p:nvPicPr>
          <p:cNvPr id="2" name="Εικόνα 1">
            <a:extLst>
              <a:ext uri="{FF2B5EF4-FFF2-40B4-BE49-F238E27FC236}">
                <a16:creationId xmlns:a16="http://schemas.microsoft.com/office/drawing/2014/main" id="{ECD3CEA9-F39F-784F-92AC-74C1BFFA6AE6}"/>
              </a:ext>
            </a:extLst>
          </p:cNvPr>
          <p:cNvPicPr>
            <a:picLocks noChangeAspect="1"/>
          </p:cNvPicPr>
          <p:nvPr/>
        </p:nvPicPr>
        <p:blipFill>
          <a:blip r:embed="rId3">
            <a:duotone>
              <a:schemeClr val="accent1">
                <a:shade val="45000"/>
                <a:satMod val="135000"/>
              </a:schemeClr>
              <a:prstClr val="white"/>
            </a:duotone>
          </a:blip>
          <a:stretch>
            <a:fillRect/>
          </a:stretch>
        </p:blipFill>
        <p:spPr>
          <a:xfrm>
            <a:off x="2575407" y="2517913"/>
            <a:ext cx="7041187" cy="4048682"/>
          </a:xfrm>
          <a:prstGeom prst="rect">
            <a:avLst/>
          </a:prstGeom>
        </p:spPr>
      </p:pic>
      <p:sp>
        <p:nvSpPr>
          <p:cNvPr id="4" name="TextBox 3">
            <a:extLst>
              <a:ext uri="{FF2B5EF4-FFF2-40B4-BE49-F238E27FC236}">
                <a16:creationId xmlns:a16="http://schemas.microsoft.com/office/drawing/2014/main" id="{AFE1BD74-F317-42FF-7099-8A759D96BCBE}"/>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Crisis preparedness, response and recovery  and Black Swan Events</a:t>
            </a:r>
            <a:endParaRPr lang="el-GR" sz="2000" dirty="0">
              <a:latin typeface="+mj-lt"/>
            </a:endParaRPr>
          </a:p>
        </p:txBody>
      </p:sp>
    </p:spTree>
    <p:extLst>
      <p:ext uri="{BB962C8B-B14F-4D97-AF65-F5344CB8AC3E}">
        <p14:creationId xmlns:p14="http://schemas.microsoft.com/office/powerpoint/2010/main" val="1108892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CAC15D-9447-4B44-A631-DE9E3BEEEE7E}" type="slidenum">
              <a:rPr lang="en-US" smtClean="0"/>
              <a:pPr/>
              <a:t>9</a:t>
            </a:fld>
            <a:endParaRPr lang="en-US"/>
          </a:p>
        </p:txBody>
      </p:sp>
      <p:sp>
        <p:nvSpPr>
          <p:cNvPr id="5" name="Footer Placeholder 3">
            <a:extLst>
              <a:ext uri="{FF2B5EF4-FFF2-40B4-BE49-F238E27FC236}">
                <a16:creationId xmlns:a16="http://schemas.microsoft.com/office/drawing/2014/main" id="{D2960C6E-3B74-7F32-3DC6-1111A5B3CC97}"/>
              </a:ext>
            </a:extLst>
          </p:cNvPr>
          <p:cNvSpPr>
            <a:spLocks noGrp="1"/>
          </p:cNvSpPr>
          <p:nvPr>
            <p:ph type="ftr" sz="quarter" idx="11"/>
          </p:nvPr>
        </p:nvSpPr>
        <p:spPr>
          <a:xfrm>
            <a:off x="901700" y="6580188"/>
            <a:ext cx="3740150" cy="174625"/>
          </a:xfrm>
        </p:spPr>
        <p:txBody>
          <a:bodyPr/>
          <a:lstStyle/>
          <a:p>
            <a:r>
              <a:rPr lang="en-US" dirty="0"/>
              <a:t>International Federation of Air Traffic Controllers’ Associations</a:t>
            </a:r>
          </a:p>
        </p:txBody>
      </p:sp>
      <p:grpSp>
        <p:nvGrpSpPr>
          <p:cNvPr id="2" name="Canvas 1186">
            <a:extLst>
              <a:ext uri="{FF2B5EF4-FFF2-40B4-BE49-F238E27FC236}">
                <a16:creationId xmlns:a16="http://schemas.microsoft.com/office/drawing/2014/main" id="{CB66DF00-C9FB-859B-07C7-A0C8225FA4C6}"/>
              </a:ext>
            </a:extLst>
          </p:cNvPr>
          <p:cNvGrpSpPr>
            <a:grpSpLocks noChangeAspect="1"/>
          </p:cNvGrpSpPr>
          <p:nvPr/>
        </p:nvGrpSpPr>
        <p:grpSpPr>
          <a:xfrm>
            <a:off x="148097" y="798403"/>
            <a:ext cx="11895806" cy="4747849"/>
            <a:chOff x="28868" y="-236384"/>
            <a:chExt cx="5715817" cy="2281282"/>
          </a:xfrm>
        </p:grpSpPr>
        <p:sp>
          <p:nvSpPr>
            <p:cNvPr id="4" name="Rectangle 18">
              <a:extLst>
                <a:ext uri="{FF2B5EF4-FFF2-40B4-BE49-F238E27FC236}">
                  <a16:creationId xmlns:a16="http://schemas.microsoft.com/office/drawing/2014/main" id="{C88FF3DA-7578-5012-4FFC-9C073332CA28}"/>
                </a:ext>
              </a:extLst>
            </p:cNvPr>
            <p:cNvSpPr>
              <a:spLocks noChangeAspect="1"/>
            </p:cNvSpPr>
            <p:nvPr/>
          </p:nvSpPr>
          <p:spPr>
            <a:xfrm>
              <a:off x="28868" y="10273"/>
              <a:ext cx="5715817" cy="2034625"/>
            </a:xfrm>
            <a:prstGeom prst="rect">
              <a:avLst/>
            </a:prstGeom>
          </p:spPr>
        </p:sp>
        <p:sp>
          <p:nvSpPr>
            <p:cNvPr id="7" name="Text Box 153">
              <a:extLst>
                <a:ext uri="{FF2B5EF4-FFF2-40B4-BE49-F238E27FC236}">
                  <a16:creationId xmlns:a16="http://schemas.microsoft.com/office/drawing/2014/main" id="{ACE09849-B019-8B71-8513-0A4577650F88}"/>
                </a:ext>
              </a:extLst>
            </p:cNvPr>
            <p:cNvSpPr txBox="1"/>
            <p:nvPr/>
          </p:nvSpPr>
          <p:spPr>
            <a:xfrm flipH="1">
              <a:off x="802927" y="1581943"/>
              <a:ext cx="1188000" cy="432000"/>
            </a:xfrm>
            <a:prstGeom prst="round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Knowing </a:t>
              </a:r>
              <a:endParaRPr lang="el-GR" dirty="0">
                <a:effectLst/>
                <a:latin typeface="Calibri Light" panose="020F0302020204030204" pitchFamily="34" charset="0"/>
                <a:ea typeface="Calibri" panose="020F0502020204030204" pitchFamily="34" charset="0"/>
                <a:cs typeface="Calibri" panose="020F0502020204030204" pitchFamily="34" charset="0"/>
              </a:endParaRPr>
            </a:p>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what has happened</a:t>
              </a:r>
              <a:endParaRPr lang="el-GR" dirty="0">
                <a:effectLst/>
                <a:latin typeface="Calibri Light" panose="020F0302020204030204" pitchFamily="34" charset="0"/>
                <a:ea typeface="Calibri" panose="020F0502020204030204" pitchFamily="34" charset="0"/>
                <a:cs typeface="Calibri" panose="020F0502020204030204" pitchFamily="34" charset="0"/>
              </a:endParaRPr>
            </a:p>
          </p:txBody>
        </p:sp>
        <p:sp>
          <p:nvSpPr>
            <p:cNvPr id="8" name="Text Box 290">
              <a:extLst>
                <a:ext uri="{FF2B5EF4-FFF2-40B4-BE49-F238E27FC236}">
                  <a16:creationId xmlns:a16="http://schemas.microsoft.com/office/drawing/2014/main" id="{41ACD4AD-469A-D76B-0D65-45BC721CCAB0}"/>
                </a:ext>
              </a:extLst>
            </p:cNvPr>
            <p:cNvSpPr txBox="1"/>
            <p:nvPr/>
          </p:nvSpPr>
          <p:spPr>
            <a:xfrm flipH="1">
              <a:off x="836264" y="662779"/>
              <a:ext cx="1044000" cy="900000"/>
            </a:xfrm>
            <a:prstGeom prst="hexagon">
              <a:avLst/>
            </a:prstGeom>
            <a:solidFill>
              <a:schemeClr val="accent1">
                <a:lumMod val="75000"/>
              </a:schemeClr>
            </a:soli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dirty="0">
                  <a:latin typeface="Calibri Light" panose="020F0302020204030204" pitchFamily="34" charset="0"/>
                  <a:ea typeface="Calibri" panose="020F0502020204030204" pitchFamily="34" charset="0"/>
                  <a:cs typeface="Calibri" panose="020F0502020204030204" pitchFamily="34" charset="0"/>
                </a:rPr>
                <a:t>Learn the right lessons from experience</a:t>
              </a:r>
              <a:endParaRPr lang="el-GR" sz="1400" dirty="0">
                <a:effectLst/>
                <a:latin typeface="Calibri Light" panose="020F0302020204030204" pitchFamily="34" charset="0"/>
                <a:ea typeface="Calibri" panose="020F0502020204030204" pitchFamily="34" charset="0"/>
                <a:cs typeface="Calibri" panose="020F0502020204030204" pitchFamily="34" charset="0"/>
              </a:endParaRPr>
            </a:p>
          </p:txBody>
        </p:sp>
        <p:sp>
          <p:nvSpPr>
            <p:cNvPr id="9" name="Text Box 2044">
              <a:extLst>
                <a:ext uri="{FF2B5EF4-FFF2-40B4-BE49-F238E27FC236}">
                  <a16:creationId xmlns:a16="http://schemas.microsoft.com/office/drawing/2014/main" id="{2060440B-C91A-4BC3-E248-BD99041977F1}"/>
                </a:ext>
              </a:extLst>
            </p:cNvPr>
            <p:cNvSpPr txBox="1"/>
            <p:nvPr/>
          </p:nvSpPr>
          <p:spPr>
            <a:xfrm flipH="1">
              <a:off x="1769714" y="153192"/>
              <a:ext cx="1044000" cy="900000"/>
            </a:xfrm>
            <a:prstGeom prst="hexagon">
              <a:avLst/>
            </a:prstGeom>
            <a:solidFill>
              <a:srgbClr val="002060"/>
            </a:solidFill>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dirty="0">
                  <a:latin typeface="Calibri Light" panose="020F0302020204030204" pitchFamily="34" charset="0"/>
                  <a:ea typeface="Calibri" panose="020F0502020204030204" pitchFamily="34" charset="0"/>
                  <a:cs typeface="Calibri" panose="020F0502020204030204" pitchFamily="34" charset="0"/>
                </a:rPr>
                <a:t>Respond to regular and irregular disruptions by adjusting normal functioning</a:t>
              </a:r>
            </a:p>
          </p:txBody>
        </p:sp>
        <p:sp>
          <p:nvSpPr>
            <p:cNvPr id="10" name="Text Box 2117">
              <a:extLst>
                <a:ext uri="{FF2B5EF4-FFF2-40B4-BE49-F238E27FC236}">
                  <a16:creationId xmlns:a16="http://schemas.microsoft.com/office/drawing/2014/main" id="{5940307D-9DA7-C43E-4390-E84C451AB81E}"/>
                </a:ext>
              </a:extLst>
            </p:cNvPr>
            <p:cNvSpPr txBox="1"/>
            <p:nvPr/>
          </p:nvSpPr>
          <p:spPr>
            <a:xfrm flipH="1">
              <a:off x="2688876" y="634204"/>
              <a:ext cx="1044000" cy="900000"/>
            </a:xfrm>
            <a:prstGeom prst="hexagon">
              <a:avLst/>
            </a:prstGeom>
            <a:ln/>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dirty="0">
                  <a:latin typeface="Calibri Light" panose="020F0302020204030204" pitchFamily="34" charset="0"/>
                  <a:ea typeface="Calibri" panose="020F0502020204030204" pitchFamily="34" charset="0"/>
                  <a:cs typeface="Calibri" panose="020F0502020204030204" pitchFamily="34" charset="0"/>
                </a:rPr>
                <a:t>Monitor events and actions that could become threats in the near term as well as monitor one’s own performance</a:t>
              </a:r>
              <a:endParaRPr lang="el-GR" sz="1400" dirty="0">
                <a:effectLst/>
                <a:latin typeface="Calibri Light" panose="020F0302020204030204" pitchFamily="34" charset="0"/>
                <a:ea typeface="Calibri" panose="020F0502020204030204" pitchFamily="34" charset="0"/>
                <a:cs typeface="Calibri" panose="020F0502020204030204" pitchFamily="34" charset="0"/>
              </a:endParaRPr>
            </a:p>
          </p:txBody>
        </p:sp>
        <p:sp>
          <p:nvSpPr>
            <p:cNvPr id="11" name="Text Box 2121">
              <a:extLst>
                <a:ext uri="{FF2B5EF4-FFF2-40B4-BE49-F238E27FC236}">
                  <a16:creationId xmlns:a16="http://schemas.microsoft.com/office/drawing/2014/main" id="{764CF3CA-5DE7-E2C8-128E-9E8841C2A516}"/>
                </a:ext>
              </a:extLst>
            </p:cNvPr>
            <p:cNvSpPr txBox="1"/>
            <p:nvPr/>
          </p:nvSpPr>
          <p:spPr>
            <a:xfrm flipH="1">
              <a:off x="3769963" y="634204"/>
              <a:ext cx="1044000" cy="900000"/>
            </a:xfrm>
            <a:prstGeom prst="hexagon">
              <a:avLst/>
            </a:prstGeom>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400" dirty="0">
                  <a:latin typeface="Calibri Light" panose="020F0302020204030204" pitchFamily="34" charset="0"/>
                  <a:ea typeface="Calibri" panose="020F0502020204030204" pitchFamily="34" charset="0"/>
                  <a:cs typeface="Calibri" panose="020F0502020204030204" pitchFamily="34" charset="0"/>
                </a:rPr>
                <a:t>Anticipate developments and threats further into the future, (potential disruptions, pressures, and consequences)</a:t>
              </a:r>
              <a:endParaRPr lang="el-GR" sz="1400" dirty="0">
                <a:effectLst/>
                <a:latin typeface="Calibri Light" panose="020F0302020204030204" pitchFamily="34" charset="0"/>
                <a:ea typeface="Calibri" panose="020F0502020204030204" pitchFamily="34" charset="0"/>
                <a:cs typeface="Calibri" panose="020F0502020204030204" pitchFamily="34" charset="0"/>
              </a:endParaRPr>
            </a:p>
          </p:txBody>
        </p:sp>
        <p:sp>
          <p:nvSpPr>
            <p:cNvPr id="12" name="Text Box 2130">
              <a:extLst>
                <a:ext uri="{FF2B5EF4-FFF2-40B4-BE49-F238E27FC236}">
                  <a16:creationId xmlns:a16="http://schemas.microsoft.com/office/drawing/2014/main" id="{94AFBAE8-23DB-E5DB-11FC-BC63A1F83225}"/>
                </a:ext>
              </a:extLst>
            </p:cNvPr>
            <p:cNvSpPr txBox="1"/>
            <p:nvPr/>
          </p:nvSpPr>
          <p:spPr>
            <a:xfrm flipH="1">
              <a:off x="1717874" y="1050519"/>
              <a:ext cx="1188000" cy="432000"/>
            </a:xfrm>
            <a:prstGeom prst="round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Knowing </a:t>
              </a:r>
              <a:endParaRPr lang="el-GR" dirty="0">
                <a:effectLst/>
                <a:latin typeface="Calibri Light" panose="020F0302020204030204" pitchFamily="34" charset="0"/>
                <a:ea typeface="Calibri" panose="020F0502020204030204" pitchFamily="34" charset="0"/>
                <a:cs typeface="Calibri" panose="020F0502020204030204" pitchFamily="34" charset="0"/>
              </a:endParaRPr>
            </a:p>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what to do</a:t>
              </a:r>
              <a:endParaRPr lang="el-GR" dirty="0">
                <a:effectLst/>
                <a:latin typeface="Calibri Light" panose="020F0302020204030204" pitchFamily="34" charset="0"/>
                <a:ea typeface="Calibri" panose="020F0502020204030204" pitchFamily="34" charset="0"/>
                <a:cs typeface="Calibri" panose="020F0502020204030204" pitchFamily="34" charset="0"/>
              </a:endParaRPr>
            </a:p>
          </p:txBody>
        </p:sp>
        <p:sp>
          <p:nvSpPr>
            <p:cNvPr id="13" name="Text Box 2131">
              <a:extLst>
                <a:ext uri="{FF2B5EF4-FFF2-40B4-BE49-F238E27FC236}">
                  <a16:creationId xmlns:a16="http://schemas.microsoft.com/office/drawing/2014/main" id="{FE0D316F-A122-C348-1660-BD0BBACF7537}"/>
                </a:ext>
              </a:extLst>
            </p:cNvPr>
            <p:cNvSpPr txBox="1"/>
            <p:nvPr/>
          </p:nvSpPr>
          <p:spPr>
            <a:xfrm flipH="1">
              <a:off x="2568527" y="1518519"/>
              <a:ext cx="1188000" cy="432000"/>
            </a:xfrm>
            <a:prstGeom prst="round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Knowing </a:t>
              </a:r>
              <a:endParaRPr lang="el-GR" dirty="0">
                <a:effectLst/>
                <a:latin typeface="Calibri Light" panose="020F0302020204030204" pitchFamily="34" charset="0"/>
                <a:ea typeface="Calibri" panose="020F0502020204030204" pitchFamily="34" charset="0"/>
                <a:cs typeface="Calibri" panose="020F0502020204030204" pitchFamily="34" charset="0"/>
              </a:endParaRPr>
            </a:p>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what to look for</a:t>
              </a:r>
              <a:endParaRPr lang="el-GR" dirty="0">
                <a:effectLst/>
                <a:latin typeface="Calibri Light" panose="020F0302020204030204" pitchFamily="34" charset="0"/>
                <a:ea typeface="Calibri" panose="020F0502020204030204" pitchFamily="34" charset="0"/>
                <a:cs typeface="Calibri" panose="020F0502020204030204" pitchFamily="34" charset="0"/>
              </a:endParaRPr>
            </a:p>
          </p:txBody>
        </p:sp>
        <p:sp>
          <p:nvSpPr>
            <p:cNvPr id="14" name="Text Box 2132">
              <a:extLst>
                <a:ext uri="{FF2B5EF4-FFF2-40B4-BE49-F238E27FC236}">
                  <a16:creationId xmlns:a16="http://schemas.microsoft.com/office/drawing/2014/main" id="{8F4300FE-9015-2B29-1E5C-2DBE11D3E577}"/>
                </a:ext>
              </a:extLst>
            </p:cNvPr>
            <p:cNvSpPr txBox="1"/>
            <p:nvPr/>
          </p:nvSpPr>
          <p:spPr>
            <a:xfrm flipH="1">
              <a:off x="3780178" y="1509620"/>
              <a:ext cx="1188000" cy="432000"/>
            </a:xfrm>
            <a:prstGeom prst="round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Knowing </a:t>
              </a:r>
              <a:endParaRPr lang="el-GR" dirty="0">
                <a:effectLst/>
                <a:latin typeface="Calibri Light" panose="020F0302020204030204" pitchFamily="34" charset="0"/>
                <a:ea typeface="Calibri" panose="020F0502020204030204" pitchFamily="34" charset="0"/>
                <a:cs typeface="Calibri" panose="020F0502020204030204" pitchFamily="34" charset="0"/>
              </a:endParaRPr>
            </a:p>
            <a:p>
              <a:pPr algn="ctr">
                <a:spcAft>
                  <a:spcPts val="0"/>
                </a:spcAft>
              </a:pPr>
              <a:r>
                <a:rPr lang="en-US" dirty="0">
                  <a:effectLst/>
                  <a:latin typeface="Calibri Light" panose="020F0302020204030204" pitchFamily="34" charset="0"/>
                  <a:ea typeface="Calibri" panose="020F0502020204030204" pitchFamily="34" charset="0"/>
                  <a:cs typeface="Calibri" panose="020F0502020204030204" pitchFamily="34" charset="0"/>
                </a:rPr>
                <a:t>what to expect</a:t>
              </a:r>
              <a:endParaRPr lang="el-GR" dirty="0">
                <a:effectLst/>
                <a:latin typeface="Calibri Light" panose="020F0302020204030204" pitchFamily="34" charset="0"/>
                <a:ea typeface="Calibri" panose="020F0502020204030204" pitchFamily="34" charset="0"/>
                <a:cs typeface="Calibri" panose="020F0502020204030204" pitchFamily="34" charset="0"/>
              </a:endParaRPr>
            </a:p>
          </p:txBody>
        </p:sp>
        <p:sp>
          <p:nvSpPr>
            <p:cNvPr id="15" name="Up Arrow 27">
              <a:extLst>
                <a:ext uri="{FF2B5EF4-FFF2-40B4-BE49-F238E27FC236}">
                  <a16:creationId xmlns:a16="http://schemas.microsoft.com/office/drawing/2014/main" id="{2C904888-2484-4D1C-BAA9-6244B40599AA}"/>
                </a:ext>
              </a:extLst>
            </p:cNvPr>
            <p:cNvSpPr/>
            <p:nvPr/>
          </p:nvSpPr>
          <p:spPr>
            <a:xfrm rot="2601118">
              <a:off x="1844365" y="1308419"/>
              <a:ext cx="142875" cy="382947"/>
            </a:xfrm>
            <a:prstGeom prst="upArrow">
              <a:avLst/>
            </a:prstGeom>
            <a:ln/>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sz="1400"/>
            </a:p>
          </p:txBody>
        </p:sp>
        <p:sp>
          <p:nvSpPr>
            <p:cNvPr id="16" name="Up Arrow 28">
              <a:extLst>
                <a:ext uri="{FF2B5EF4-FFF2-40B4-BE49-F238E27FC236}">
                  <a16:creationId xmlns:a16="http://schemas.microsoft.com/office/drawing/2014/main" id="{C4E53917-A16B-A470-4CBA-133C738A5292}"/>
                </a:ext>
              </a:extLst>
            </p:cNvPr>
            <p:cNvSpPr/>
            <p:nvPr/>
          </p:nvSpPr>
          <p:spPr>
            <a:xfrm rot="16200000">
              <a:off x="3687453" y="1532256"/>
              <a:ext cx="142875" cy="382947"/>
            </a:xfrm>
            <a:prstGeom prst="upArrow">
              <a:avLst/>
            </a:prstGeom>
            <a:ln/>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sz="1400"/>
            </a:p>
          </p:txBody>
        </p:sp>
        <p:sp>
          <p:nvSpPr>
            <p:cNvPr id="17" name="Up Arrow 29">
              <a:extLst>
                <a:ext uri="{FF2B5EF4-FFF2-40B4-BE49-F238E27FC236}">
                  <a16:creationId xmlns:a16="http://schemas.microsoft.com/office/drawing/2014/main" id="{A78D81CB-3DBF-177E-5556-1282CD624E83}"/>
                </a:ext>
              </a:extLst>
            </p:cNvPr>
            <p:cNvSpPr/>
            <p:nvPr/>
          </p:nvSpPr>
          <p:spPr>
            <a:xfrm rot="19010163">
              <a:off x="2601604" y="1316689"/>
              <a:ext cx="142875" cy="382947"/>
            </a:xfrm>
            <a:prstGeom prst="upArrow">
              <a:avLst/>
            </a:prstGeom>
            <a:ln/>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sz="1400"/>
            </a:p>
          </p:txBody>
        </p:sp>
        <p:sp>
          <p:nvSpPr>
            <p:cNvPr id="28" name="Text Box 153">
              <a:extLst>
                <a:ext uri="{FF2B5EF4-FFF2-40B4-BE49-F238E27FC236}">
                  <a16:creationId xmlns:a16="http://schemas.microsoft.com/office/drawing/2014/main" id="{02357BCE-52A5-20F2-B84D-B7B21B4A51C8}"/>
                </a:ext>
              </a:extLst>
            </p:cNvPr>
            <p:cNvSpPr txBox="1"/>
            <p:nvPr/>
          </p:nvSpPr>
          <p:spPr>
            <a:xfrm flipH="1">
              <a:off x="42320" y="-236384"/>
              <a:ext cx="762502" cy="215702"/>
            </a:xfrm>
            <a:prstGeom prst="round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2000" b="1" dirty="0">
                  <a:solidFill>
                    <a:schemeClr val="accent1">
                      <a:lumMod val="75000"/>
                    </a:schemeClr>
                  </a:solidFill>
                  <a:effectLst/>
                  <a:latin typeface="Calibri Light" panose="020F0302020204030204" pitchFamily="34" charset="0"/>
                  <a:ea typeface="Calibri" panose="020F0502020204030204" pitchFamily="34" charset="0"/>
                  <a:cs typeface="Calibri" panose="020F0502020204030204" pitchFamily="34" charset="0"/>
                </a:rPr>
                <a:t>Timeline</a:t>
              </a:r>
              <a:endParaRPr lang="el-GR" sz="2000" b="1" dirty="0">
                <a:solidFill>
                  <a:schemeClr val="accent1">
                    <a:lumMod val="75000"/>
                  </a:schemeClr>
                </a:solidFill>
                <a:effectLst/>
                <a:latin typeface="Calibri Light" panose="020F0302020204030204" pitchFamily="34" charset="0"/>
                <a:ea typeface="Calibri" panose="020F0502020204030204" pitchFamily="34" charset="0"/>
                <a:cs typeface="Calibri" panose="020F0502020204030204" pitchFamily="34" charset="0"/>
              </a:endParaRPr>
            </a:p>
          </p:txBody>
        </p:sp>
      </p:grpSp>
      <p:pic>
        <p:nvPicPr>
          <p:cNvPr id="18" name="Picture 57">
            <a:extLst>
              <a:ext uri="{FF2B5EF4-FFF2-40B4-BE49-F238E27FC236}">
                <a16:creationId xmlns:a16="http://schemas.microsoft.com/office/drawing/2014/main" id="{AB00FFCB-B866-A893-2799-2EA87138CCC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2612" y="2948610"/>
            <a:ext cx="1783933" cy="159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3">
            <a:extLst>
              <a:ext uri="{FF2B5EF4-FFF2-40B4-BE49-F238E27FC236}">
                <a16:creationId xmlns:a16="http://schemas.microsoft.com/office/drawing/2014/main" id="{8B297179-D7B1-3302-54D4-80E77BA5F948}"/>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00" y="5166745"/>
            <a:ext cx="1368735" cy="134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6">
            <a:extLst>
              <a:ext uri="{FF2B5EF4-FFF2-40B4-BE49-F238E27FC236}">
                <a16:creationId xmlns:a16="http://schemas.microsoft.com/office/drawing/2014/main" id="{CDD74E60-A85F-3B62-A143-FA0F14E33654}"/>
              </a:ext>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76094" y="3366052"/>
            <a:ext cx="1695987" cy="156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4">
            <a:extLst>
              <a:ext uri="{FF2B5EF4-FFF2-40B4-BE49-F238E27FC236}">
                <a16:creationId xmlns:a16="http://schemas.microsoft.com/office/drawing/2014/main" id="{DAEB8229-72AB-2BB4-2B59-68DBC1260E59}"/>
              </a:ext>
            </a:extLst>
          </p:cNvPr>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7476" y="4204035"/>
            <a:ext cx="1321765" cy="100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ABBEAEAD-FCA2-1838-0DD6-16F81DCCAE4C}"/>
              </a:ext>
            </a:extLst>
          </p:cNvPr>
          <p:cNvSpPr txBox="1"/>
          <p:nvPr/>
        </p:nvSpPr>
        <p:spPr>
          <a:xfrm>
            <a:off x="0" y="3796"/>
            <a:ext cx="12192000" cy="400110"/>
          </a:xfrm>
          <a:prstGeom prst="rect">
            <a:avLst/>
          </a:prstGeom>
          <a:solidFill>
            <a:schemeClr val="accent3">
              <a:lumMod val="60000"/>
              <a:lumOff val="40000"/>
            </a:schemeClr>
          </a:solidFill>
        </p:spPr>
        <p:txBody>
          <a:bodyPr wrap="square" rtlCol="0">
            <a:spAutoFit/>
          </a:bodyPr>
          <a:lstStyle/>
          <a:p>
            <a:pPr algn="ctr"/>
            <a:r>
              <a:rPr lang="en-US" sz="2000" dirty="0">
                <a:latin typeface="+mj-lt"/>
              </a:rPr>
              <a:t>The four potentials of Resilience</a:t>
            </a:r>
          </a:p>
        </p:txBody>
      </p:sp>
      <p:cxnSp>
        <p:nvCxnSpPr>
          <p:cNvPr id="24" name="Ευθύγραμμο βέλος σύνδεσης 23">
            <a:extLst>
              <a:ext uri="{FF2B5EF4-FFF2-40B4-BE49-F238E27FC236}">
                <a16:creationId xmlns:a16="http://schemas.microsoft.com/office/drawing/2014/main" id="{965414F9-E50F-7C63-7ABF-F115933C89FC}"/>
              </a:ext>
            </a:extLst>
          </p:cNvPr>
          <p:cNvCxnSpPr>
            <a:cxnSpLocks/>
          </p:cNvCxnSpPr>
          <p:nvPr/>
        </p:nvCxnSpPr>
        <p:spPr>
          <a:xfrm flipV="1">
            <a:off x="358030" y="1268235"/>
            <a:ext cx="11171823" cy="35275"/>
          </a:xfrm>
          <a:prstGeom prst="straightConnector1">
            <a:avLst/>
          </a:prstGeom>
          <a:ln>
            <a:headEnd type="none" w="med" len="med"/>
            <a:tailEnd type="triangl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904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heckerboard(across)">
                                      <p:cBhvr>
                                        <p:cTn id="11" dur="500"/>
                                        <p:tgtEl>
                                          <p:spTgt spid="19"/>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heckerboard(across)">
                                      <p:cBhvr>
                                        <p:cTn id="15" dur="500"/>
                                        <p:tgtEl>
                                          <p:spTgt spid="20"/>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heckerboard(across)">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FATCA-theme">
  <a:themeElements>
    <a:clrScheme name="IFATCA">
      <a:dk1>
        <a:srgbClr val="000000"/>
      </a:dk1>
      <a:lt1>
        <a:srgbClr val="FFFFFF"/>
      </a:lt1>
      <a:dk2>
        <a:srgbClr val="003469"/>
      </a:dk2>
      <a:lt2>
        <a:srgbClr val="E7E6E6"/>
      </a:lt2>
      <a:accent1>
        <a:srgbClr val="10ADC6"/>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TCA-theme" id="{87DEACF3-3857-0545-88D0-2721D8EE7421}" vid="{075EC164-BB4C-C945-A786-9603ABF6C2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IFATCA-theme.thmx</Template>
  <TotalTime>2200</TotalTime>
  <Words>1235</Words>
  <Application>Microsoft Office PowerPoint</Application>
  <PresentationFormat>Widescreen</PresentationFormat>
  <Paragraphs>184</Paragraphs>
  <Slides>19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Bebas Neue</vt:lpstr>
      <vt:lpstr>Calibri</vt:lpstr>
      <vt:lpstr>Calibri Light</vt:lpstr>
      <vt:lpstr>Roboto Regular</vt:lpstr>
      <vt:lpstr>Times New Roman</vt:lpstr>
      <vt:lpstr>IFATCA-theme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 IFATCA</dc:creator>
  <cp:lastModifiedBy>DELEAU Frederic</cp:lastModifiedBy>
  <cp:revision>320</cp:revision>
  <cp:lastPrinted>2019-01-31T15:28:28Z</cp:lastPrinted>
  <dcterms:created xsi:type="dcterms:W3CDTF">2017-03-13T06:51:43Z</dcterms:created>
  <dcterms:modified xsi:type="dcterms:W3CDTF">2022-09-13T09:18:53Z</dcterms:modified>
</cp:coreProperties>
</file>